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2" r:id="rId2"/>
    <p:sldId id="310" r:id="rId3"/>
    <p:sldId id="362" r:id="rId4"/>
    <p:sldId id="363" r:id="rId5"/>
    <p:sldId id="364" r:id="rId6"/>
    <p:sldId id="342" r:id="rId7"/>
    <p:sldId id="368" r:id="rId8"/>
    <p:sldId id="367" r:id="rId9"/>
    <p:sldId id="369" r:id="rId10"/>
    <p:sldId id="365" r:id="rId11"/>
    <p:sldId id="340" r:id="rId12"/>
    <p:sldId id="371" r:id="rId13"/>
    <p:sldId id="370" r:id="rId14"/>
    <p:sldId id="348" r:id="rId15"/>
    <p:sldId id="334" r:id="rId16"/>
    <p:sldId id="372" r:id="rId17"/>
    <p:sldId id="374" r:id="rId18"/>
    <p:sldId id="350" r:id="rId19"/>
    <p:sldId id="352" r:id="rId20"/>
    <p:sldId id="354" r:id="rId21"/>
    <p:sldId id="271" r:id="rId22"/>
    <p:sldId id="375" r:id="rId23"/>
    <p:sldId id="376" r:id="rId24"/>
    <p:sldId id="356" r:id="rId25"/>
    <p:sldId id="320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F81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8" autoAdjust="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Sheet3!$L$49</c:f>
              <c:strCache>
                <c:ptCount val="1"/>
                <c:pt idx="0">
                  <c:v>Nonresidential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4.4444444444444342E-2"/>
                  <c:y val="-8.7962962962962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B9F-497E-908B-898F1E5AB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Sheet3!$K$50:$K$61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Sheet3!$L$50:$L$61</c:f>
              <c:numCache>
                <c:formatCode>"$"#,##0.00</c:formatCode>
                <c:ptCount val="12"/>
                <c:pt idx="0">
                  <c:v>1.1728113250802383</c:v>
                </c:pt>
                <c:pt idx="1">
                  <c:v>1.7906725211204979</c:v>
                </c:pt>
                <c:pt idx="2">
                  <c:v>1.2285945121951221</c:v>
                </c:pt>
                <c:pt idx="3">
                  <c:v>1.3123663090128757</c:v>
                </c:pt>
                <c:pt idx="4">
                  <c:v>1.724065694972539</c:v>
                </c:pt>
                <c:pt idx="5">
                  <c:v>2.4225833333333333</c:v>
                </c:pt>
                <c:pt idx="6">
                  <c:v>3.0882745833333334</c:v>
                </c:pt>
                <c:pt idx="7">
                  <c:v>2.5727698898408811</c:v>
                </c:pt>
                <c:pt idx="8">
                  <c:v>2.3771319444444448</c:v>
                </c:pt>
                <c:pt idx="9">
                  <c:v>2.7971110678098206</c:v>
                </c:pt>
                <c:pt idx="10">
                  <c:v>2.7407662162162167</c:v>
                </c:pt>
                <c:pt idx="11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9F-497E-908B-898F1E5AB9D1}"/>
            </c:ext>
          </c:extLst>
        </c:ser>
        <c:ser>
          <c:idx val="1"/>
          <c:order val="1"/>
          <c:tx>
            <c:strRef>
              <c:f>Sheet3!$M$49</c:f>
              <c:strCache>
                <c:ptCount val="1"/>
                <c:pt idx="0">
                  <c:v>Residential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0.05"/>
                  <c:y val="-6.9444444444444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9F-497E-908B-898F1E5AB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Sheet3!$K$50:$K$61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Sheet3!$M$50:$M$61</c:f>
              <c:numCache>
                <c:formatCode>"$"#,##0.0</c:formatCode>
                <c:ptCount val="12"/>
                <c:pt idx="0">
                  <c:v>2.1552040348464008</c:v>
                </c:pt>
                <c:pt idx="1">
                  <c:v>2.2129835482436642</c:v>
                </c:pt>
                <c:pt idx="2">
                  <c:v>2.6493902439024395</c:v>
                </c:pt>
                <c:pt idx="3">
                  <c:v>3.6787553648068672</c:v>
                </c:pt>
                <c:pt idx="4">
                  <c:v>3.8548795944233203</c:v>
                </c:pt>
                <c:pt idx="5">
                  <c:v>4.4333333333333336</c:v>
                </c:pt>
                <c:pt idx="6">
                  <c:v>4.7235416666666667</c:v>
                </c:pt>
                <c:pt idx="7">
                  <c:v>5.3021215830273363</c:v>
                </c:pt>
                <c:pt idx="8">
                  <c:v>5.5958333333333332</c:v>
                </c:pt>
                <c:pt idx="9">
                  <c:v>6.2498051441932958</c:v>
                </c:pt>
                <c:pt idx="10">
                  <c:v>7.2594594594594595</c:v>
                </c:pt>
                <c:pt idx="11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9F-497E-908B-898F1E5AB9D1}"/>
            </c:ext>
          </c:extLst>
        </c:ser>
        <c:ser>
          <c:idx val="2"/>
          <c:order val="2"/>
          <c:tx>
            <c:strRef>
              <c:f>Sheet3!$N$49</c:f>
              <c:strCache>
                <c:ptCount val="1"/>
                <c:pt idx="0">
                  <c:v>Additions</c:v>
                </c:pt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6.944444444444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B9F-497E-908B-898F1E5AB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Sheet3!$K$50:$K$61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Sheet3!$N$50:$N$61</c:f>
              <c:numCache>
                <c:formatCode>"$"#,##0.0</c:formatCode>
                <c:ptCount val="12"/>
                <c:pt idx="0">
                  <c:v>0.84940394314534617</c:v>
                </c:pt>
                <c:pt idx="1">
                  <c:v>1.0327256558470432</c:v>
                </c:pt>
                <c:pt idx="2">
                  <c:v>0.87670731707317073</c:v>
                </c:pt>
                <c:pt idx="3">
                  <c:v>0.93155579399141641</c:v>
                </c:pt>
                <c:pt idx="4">
                  <c:v>1.1681453316434305</c:v>
                </c:pt>
                <c:pt idx="5">
                  <c:v>1.1666666666666667</c:v>
                </c:pt>
                <c:pt idx="6">
                  <c:v>1.8433333333333335</c:v>
                </c:pt>
                <c:pt idx="7">
                  <c:v>1.3537331701346389</c:v>
                </c:pt>
                <c:pt idx="8">
                  <c:v>1.2069444444444446</c:v>
                </c:pt>
                <c:pt idx="9">
                  <c:v>1.5085736554949334</c:v>
                </c:pt>
                <c:pt idx="10">
                  <c:v>2.0283783783783784</c:v>
                </c:pt>
                <c:pt idx="11">
                  <c:v>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9F-497E-908B-898F1E5AB9D1}"/>
            </c:ext>
          </c:extLst>
        </c:ser>
        <c:ser>
          <c:idx val="3"/>
          <c:order val="3"/>
          <c:tx>
            <c:strRef>
              <c:f>Sheet3!$O$49</c:f>
              <c:strCache>
                <c:ptCount val="1"/>
                <c:pt idx="0">
                  <c:v>Total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2.4999999999999897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B9F-497E-908B-898F1E5AB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Sheet3!$K$50:$K$61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Sheet3!$O$50:$O$61</c:f>
              <c:numCache>
                <c:formatCode>"$"#,##0.00</c:formatCode>
                <c:ptCount val="12"/>
                <c:pt idx="0">
                  <c:v>4.1774193030719857</c:v>
                </c:pt>
                <c:pt idx="1">
                  <c:v>5.0363817252112053</c:v>
                </c:pt>
                <c:pt idx="2">
                  <c:v>4.7546920731707321</c:v>
                </c:pt>
                <c:pt idx="3">
                  <c:v>5.9226774678111589</c:v>
                </c:pt>
                <c:pt idx="4">
                  <c:v>6.7470906210392894</c:v>
                </c:pt>
                <c:pt idx="5">
                  <c:v>8.0225833333333334</c:v>
                </c:pt>
                <c:pt idx="6">
                  <c:v>9.6551495833333334</c:v>
                </c:pt>
                <c:pt idx="7">
                  <c:v>9.2286246430028562</c:v>
                </c:pt>
                <c:pt idx="8">
                  <c:v>9.1799097222222219</c:v>
                </c:pt>
                <c:pt idx="9">
                  <c:v>10.55548986749805</c:v>
                </c:pt>
                <c:pt idx="10">
                  <c:v>12.028604054054053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9F-497E-908B-898F1E5AB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7059576"/>
        <c:axId val="927057936"/>
      </c:lineChart>
      <c:catAx>
        <c:axId val="92705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7057936"/>
        <c:crosses val="autoZero"/>
        <c:auto val="1"/>
        <c:lblAlgn val="ctr"/>
        <c:lblOffset val="100"/>
        <c:noMultiLvlLbl val="0"/>
      </c:catAx>
      <c:valAx>
        <c:axId val="92705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7059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Residential!$G$2</c:f>
              <c:strCache>
                <c:ptCount val="1"/>
                <c:pt idx="0">
                  <c:v>Units</c:v>
                </c:pt>
              </c:strCache>
            </c:strRef>
          </c:tx>
          <c:spPr>
            <a:ln w="539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539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B1-4681-9C19-30B78A368E1C}"/>
              </c:ext>
            </c:extLst>
          </c:dPt>
          <c:dLbls>
            <c:dLbl>
              <c:idx val="11"/>
              <c:layout>
                <c:manualLayout>
                  <c:x val="-0.15"/>
                  <c:y val="-5.555555555555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B1-4681-9C19-30B78A368E1C}"/>
                </c:ext>
              </c:extLst>
            </c:dLbl>
            <c:dLbl>
              <c:idx val="12"/>
              <c:layout>
                <c:manualLayout>
                  <c:x val="-1.6666666666666666E-2"/>
                  <c:y val="-7.8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B1-4681-9C19-30B78A368E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Residential!$F$3:$F$15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Residential!$G$3:$G$15</c:f>
              <c:numCache>
                <c:formatCode>#,##0</c:formatCode>
                <c:ptCount val="13"/>
                <c:pt idx="0">
                  <c:v>9079</c:v>
                </c:pt>
                <c:pt idx="1">
                  <c:v>9085</c:v>
                </c:pt>
                <c:pt idx="2">
                  <c:v>11919</c:v>
                </c:pt>
                <c:pt idx="3">
                  <c:v>15009</c:v>
                </c:pt>
                <c:pt idx="4">
                  <c:v>18810</c:v>
                </c:pt>
                <c:pt idx="5">
                  <c:v>17294</c:v>
                </c:pt>
                <c:pt idx="6">
                  <c:v>20064</c:v>
                </c:pt>
                <c:pt idx="7">
                  <c:v>23002</c:v>
                </c:pt>
                <c:pt idx="8">
                  <c:v>24245</c:v>
                </c:pt>
                <c:pt idx="9">
                  <c:v>27610</c:v>
                </c:pt>
                <c:pt idx="10">
                  <c:v>32237</c:v>
                </c:pt>
                <c:pt idx="11">
                  <c:v>35000</c:v>
                </c:pt>
                <c:pt idx="12">
                  <c:v>36000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B1-4681-9C19-30B78A368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4064416"/>
        <c:axId val="724056872"/>
      </c:lineChart>
      <c:catAx>
        <c:axId val="72406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056872"/>
        <c:crosses val="autoZero"/>
        <c:auto val="1"/>
        <c:lblAlgn val="ctr"/>
        <c:lblOffset val="100"/>
        <c:noMultiLvlLbl val="0"/>
      </c:catAx>
      <c:valAx>
        <c:axId val="724056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06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Residential!$G$17</c:f>
              <c:strCache>
                <c:ptCount val="1"/>
                <c:pt idx="0">
                  <c:v>Single-family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0.10277777777777777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6E5-4483-B58D-1DCB52B21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Residential!$F$18:$F$29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Residential!$G$18:$G$29</c:f>
              <c:numCache>
                <c:formatCode>#,##0</c:formatCode>
                <c:ptCount val="12"/>
                <c:pt idx="0">
                  <c:v>5947</c:v>
                </c:pt>
                <c:pt idx="1">
                  <c:v>5389</c:v>
                </c:pt>
                <c:pt idx="2">
                  <c:v>7655</c:v>
                </c:pt>
                <c:pt idx="3">
                  <c:v>9857</c:v>
                </c:pt>
                <c:pt idx="4">
                  <c:v>8712</c:v>
                </c:pt>
                <c:pt idx="5">
                  <c:v>9933</c:v>
                </c:pt>
                <c:pt idx="6">
                  <c:v>10668</c:v>
                </c:pt>
                <c:pt idx="7">
                  <c:v>12113</c:v>
                </c:pt>
                <c:pt idx="8">
                  <c:v>12766</c:v>
                </c:pt>
                <c:pt idx="9">
                  <c:v>11872</c:v>
                </c:pt>
                <c:pt idx="10">
                  <c:v>15568</c:v>
                </c:pt>
                <c:pt idx="11">
                  <c:v>17500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E5-4483-B58D-1DCB52B213DD}"/>
            </c:ext>
          </c:extLst>
        </c:ser>
        <c:ser>
          <c:idx val="1"/>
          <c:order val="1"/>
          <c:tx>
            <c:strRef>
              <c:f>Residential!$H$17</c:f>
              <c:strCache>
                <c:ptCount val="1"/>
                <c:pt idx="0">
                  <c:v>Condo, Townhomes</c:v>
                </c:pt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1.6666666666666666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6E5-4483-B58D-1DCB52B21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Residential!$F$18:$F$29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Residential!$H$18:$H$29</c:f>
              <c:numCache>
                <c:formatCode>#,##0</c:formatCode>
                <c:ptCount val="12"/>
                <c:pt idx="0">
                  <c:v>1169</c:v>
                </c:pt>
                <c:pt idx="1">
                  <c:v>1388</c:v>
                </c:pt>
                <c:pt idx="2">
                  <c:v>1228</c:v>
                </c:pt>
                <c:pt idx="3">
                  <c:v>2469</c:v>
                </c:pt>
                <c:pt idx="4">
                  <c:v>3122</c:v>
                </c:pt>
                <c:pt idx="5">
                  <c:v>2536</c:v>
                </c:pt>
                <c:pt idx="6">
                  <c:v>3034</c:v>
                </c:pt>
                <c:pt idx="7">
                  <c:v>4874</c:v>
                </c:pt>
                <c:pt idx="8">
                  <c:v>5741</c:v>
                </c:pt>
                <c:pt idx="9">
                  <c:v>5752</c:v>
                </c:pt>
                <c:pt idx="10">
                  <c:v>7004</c:v>
                </c:pt>
                <c:pt idx="11">
                  <c:v>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E5-4483-B58D-1DCB52B213DD}"/>
            </c:ext>
          </c:extLst>
        </c:ser>
        <c:ser>
          <c:idx val="2"/>
          <c:order val="2"/>
          <c:tx>
            <c:strRef>
              <c:f>Residential!$I$17</c:f>
              <c:strCache>
                <c:ptCount val="1"/>
                <c:pt idx="0">
                  <c:v>Apartments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3.6111111111111108E-2"/>
                  <c:y val="-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6E5-4483-B58D-1DCB52B21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Residential!$F$18:$F$29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Residential!$I$18:$I$29</c:f>
              <c:numCache>
                <c:formatCode>#,##0</c:formatCode>
                <c:ptCount val="12"/>
                <c:pt idx="0">
                  <c:v>1723</c:v>
                </c:pt>
                <c:pt idx="1">
                  <c:v>2130</c:v>
                </c:pt>
                <c:pt idx="2">
                  <c:v>2880</c:v>
                </c:pt>
                <c:pt idx="3">
                  <c:v>2539</c:v>
                </c:pt>
                <c:pt idx="4">
                  <c:v>6742</c:v>
                </c:pt>
                <c:pt idx="5">
                  <c:v>4607</c:v>
                </c:pt>
                <c:pt idx="6">
                  <c:v>5735</c:v>
                </c:pt>
                <c:pt idx="7">
                  <c:v>5061</c:v>
                </c:pt>
                <c:pt idx="8">
                  <c:v>5185</c:v>
                </c:pt>
                <c:pt idx="9">
                  <c:v>9366</c:v>
                </c:pt>
                <c:pt idx="10">
                  <c:v>8816</c:v>
                </c:pt>
                <c:pt idx="11">
                  <c:v>11500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6E5-4483-B58D-1DCB52B21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325368"/>
        <c:axId val="913325040"/>
      </c:lineChart>
      <c:catAx>
        <c:axId val="91332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3325040"/>
        <c:crosses val="autoZero"/>
        <c:auto val="1"/>
        <c:lblAlgn val="ctr"/>
        <c:lblOffset val="100"/>
        <c:noMultiLvlLbl val="0"/>
      </c:catAx>
      <c:valAx>
        <c:axId val="91332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332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77227111316966E-2"/>
          <c:y val="4.8009592326139092E-2"/>
          <c:w val="0.90652277288868299"/>
          <c:h val="0.75626072507142506"/>
        </c:manualLayout>
      </c:layout>
      <c:lineChart>
        <c:grouping val="standard"/>
        <c:varyColors val="0"/>
        <c:ser>
          <c:idx val="0"/>
          <c:order val="0"/>
          <c:tx>
            <c:strRef>
              <c:f>DOM!$F$28</c:f>
              <c:strCache>
                <c:ptCount val="1"/>
                <c:pt idx="0">
                  <c:v>DOM</c:v>
                </c:pt>
              </c:strCache>
            </c:strRef>
          </c:tx>
          <c:spPr>
            <a:ln w="476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1.9984346181301658E-2"/>
                  <c:y val="-4.5796559602711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6EF-4E08-83E5-F91A65341390}"/>
                </c:ext>
              </c:extLst>
            </c:dLbl>
            <c:dLbl>
              <c:idx val="21"/>
              <c:layout>
                <c:manualLayout>
                  <c:x val="0"/>
                  <c:y val="-6.16946292011719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6EF-4E08-83E5-F91A653413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DOM!$E$29:$E$50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 thru July</c:v>
                </c:pt>
              </c:strCache>
            </c:strRef>
          </c:cat>
          <c:val>
            <c:numRef>
              <c:f>DOM!$F$29:$F$50</c:f>
              <c:numCache>
                <c:formatCode>General</c:formatCode>
                <c:ptCount val="22"/>
                <c:pt idx="0">
                  <c:v>64</c:v>
                </c:pt>
                <c:pt idx="1">
                  <c:v>70</c:v>
                </c:pt>
                <c:pt idx="2">
                  <c:v>71</c:v>
                </c:pt>
                <c:pt idx="3">
                  <c:v>64</c:v>
                </c:pt>
                <c:pt idx="4">
                  <c:v>55</c:v>
                </c:pt>
                <c:pt idx="5">
                  <c:v>41</c:v>
                </c:pt>
                <c:pt idx="6">
                  <c:v>25</c:v>
                </c:pt>
                <c:pt idx="7">
                  <c:v>37</c:v>
                </c:pt>
                <c:pt idx="8">
                  <c:v>75</c:v>
                </c:pt>
                <c:pt idx="9">
                  <c:v>82</c:v>
                </c:pt>
                <c:pt idx="10">
                  <c:v>80</c:v>
                </c:pt>
                <c:pt idx="11">
                  <c:v>87</c:v>
                </c:pt>
                <c:pt idx="12">
                  <c:v>55</c:v>
                </c:pt>
                <c:pt idx="13">
                  <c:v>35</c:v>
                </c:pt>
                <c:pt idx="14">
                  <c:v>47</c:v>
                </c:pt>
                <c:pt idx="15">
                  <c:v>28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26</c:v>
                </c:pt>
                <c:pt idx="20">
                  <c:v>14</c:v>
                </c:pt>
                <c:pt idx="2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EF-4E08-83E5-F91A65341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9455904"/>
        <c:axId val="859454592"/>
      </c:lineChart>
      <c:catAx>
        <c:axId val="85945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9454592"/>
        <c:crosses val="autoZero"/>
        <c:auto val="1"/>
        <c:lblAlgn val="ctr"/>
        <c:lblOffset val="100"/>
        <c:noMultiLvlLbl val="0"/>
      </c:catAx>
      <c:valAx>
        <c:axId val="859454592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945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06684888859088"/>
          <c:y val="4.6907052382989062E-2"/>
          <c:w val="0.85810464657141872"/>
          <c:h val="0.805555124650874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'[1]Killer Table 1977 to 2021'!$G$4</c:f>
              <c:strCache>
                <c:ptCount val="1"/>
                <c:pt idx="0">
                  <c:v>% Chg.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BF-4B8C-AD9B-5A07A389FBB0}"/>
              </c:ext>
            </c:extLst>
          </c:dPt>
          <c:dPt>
            <c:idx val="2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2BF-4B8C-AD9B-5A07A389FBB0}"/>
              </c:ext>
            </c:extLst>
          </c:dPt>
          <c:dPt>
            <c:idx val="2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2BF-4B8C-AD9B-5A07A389FBB0}"/>
              </c:ext>
            </c:extLst>
          </c:dPt>
          <c:dPt>
            <c:idx val="2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2BF-4B8C-AD9B-5A07A389FBB0}"/>
              </c:ext>
            </c:extLst>
          </c:dPt>
          <c:dPt>
            <c:idx val="4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2BF-4B8C-AD9B-5A07A389FBB0}"/>
              </c:ext>
            </c:extLst>
          </c:dPt>
          <c:dPt>
            <c:idx val="4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2BF-4B8C-AD9B-5A07A389FBB0}"/>
              </c:ext>
            </c:extLst>
          </c:dPt>
          <c:dPt>
            <c:idx val="4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2BF-4B8C-AD9B-5A07A389FBB0}"/>
              </c:ext>
            </c:extLst>
          </c:dPt>
          <c:dPt>
            <c:idx val="4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2BF-4B8C-AD9B-5A07A389FBB0}"/>
              </c:ext>
            </c:extLst>
          </c:dPt>
          <c:dPt>
            <c:idx val="4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2BF-4B8C-AD9B-5A07A389FBB0}"/>
              </c:ext>
            </c:extLst>
          </c:dPt>
          <c:dPt>
            <c:idx val="4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2BF-4B8C-AD9B-5A07A389FBB0}"/>
              </c:ext>
            </c:extLst>
          </c:dPt>
          <c:dPt>
            <c:idx val="4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2BF-4B8C-AD9B-5A07A389FBB0}"/>
              </c:ext>
            </c:extLst>
          </c:dPt>
          <c:dPt>
            <c:idx val="12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A2BF-4B8C-AD9B-5A07A389FBB0}"/>
              </c:ext>
            </c:extLst>
          </c:dPt>
          <c:dPt>
            <c:idx val="12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A2BF-4B8C-AD9B-5A07A389FBB0}"/>
              </c:ext>
            </c:extLst>
          </c:dPt>
          <c:dPt>
            <c:idx val="12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A2BF-4B8C-AD9B-5A07A389FBB0}"/>
              </c:ext>
            </c:extLst>
          </c:dPt>
          <c:dPt>
            <c:idx val="12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A2BF-4B8C-AD9B-5A07A389FBB0}"/>
              </c:ext>
            </c:extLst>
          </c:dPt>
          <c:dPt>
            <c:idx val="12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A2BF-4B8C-AD9B-5A07A389FBB0}"/>
              </c:ext>
            </c:extLst>
          </c:dPt>
          <c:dPt>
            <c:idx val="13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A2BF-4B8C-AD9B-5A07A389FBB0}"/>
              </c:ext>
            </c:extLst>
          </c:dPt>
          <c:dPt>
            <c:idx val="13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A2BF-4B8C-AD9B-5A07A389FBB0}"/>
              </c:ext>
            </c:extLst>
          </c:dPt>
          <c:dPt>
            <c:idx val="13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A2BF-4B8C-AD9B-5A07A389FBB0}"/>
              </c:ext>
            </c:extLst>
          </c:dPt>
          <c:dPt>
            <c:idx val="13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A2BF-4B8C-AD9B-5A07A389FBB0}"/>
              </c:ext>
            </c:extLst>
          </c:dPt>
          <c:dPt>
            <c:idx val="13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A2BF-4B8C-AD9B-5A07A389FBB0}"/>
              </c:ext>
            </c:extLst>
          </c:dPt>
          <c:dPt>
            <c:idx val="13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A2BF-4B8C-AD9B-5A07A389FBB0}"/>
              </c:ext>
            </c:extLst>
          </c:dPt>
          <c:dPt>
            <c:idx val="13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A2BF-4B8C-AD9B-5A07A389FBB0}"/>
              </c:ext>
            </c:extLst>
          </c:dPt>
          <c:dPt>
            <c:idx val="13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A2BF-4B8C-AD9B-5A07A389FBB0}"/>
              </c:ext>
            </c:extLst>
          </c:dPt>
          <c:dPt>
            <c:idx val="13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A2BF-4B8C-AD9B-5A07A389FBB0}"/>
              </c:ext>
            </c:extLst>
          </c:dPt>
          <c:dPt>
            <c:idx val="13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A2BF-4B8C-AD9B-5A07A389FBB0}"/>
              </c:ext>
            </c:extLst>
          </c:dPt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4-A2BF-4B8C-AD9B-5A07A389FBB0}"/>
                </c:ext>
              </c:extLst>
            </c:dLbl>
            <c:dLbl>
              <c:idx val="6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5-A2BF-4B8C-AD9B-5A07A389FBB0}"/>
                </c:ext>
              </c:extLst>
            </c:dLbl>
            <c:dLbl>
              <c:idx val="1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6-A2BF-4B8C-AD9B-5A07A389FBB0}"/>
                </c:ext>
              </c:extLst>
            </c:dLbl>
            <c:dLbl>
              <c:idx val="129"/>
              <c:layout>
                <c:manualLayout>
                  <c:x val="0"/>
                  <c:y val="1.8762820953195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A2BF-4B8C-AD9B-5A07A389FBB0}"/>
                </c:ext>
              </c:extLst>
            </c:dLbl>
            <c:dLbl>
              <c:idx val="17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7-A2BF-4B8C-AD9B-5A07A389FB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'[1]Killer Table 1977 to 2021'!$F$5:$F$182</c:f>
              <c:numCache>
                <c:formatCode>General</c:formatCode>
                <c:ptCount val="178"/>
                <c:pt idx="0" formatCode="0">
                  <c:v>1977</c:v>
                </c:pt>
                <c:pt idx="1">
                  <c:v>1977</c:v>
                </c:pt>
                <c:pt idx="2">
                  <c:v>1977</c:v>
                </c:pt>
                <c:pt idx="3">
                  <c:v>1977</c:v>
                </c:pt>
                <c:pt idx="4">
                  <c:v>1978</c:v>
                </c:pt>
                <c:pt idx="5">
                  <c:v>1978</c:v>
                </c:pt>
                <c:pt idx="6">
                  <c:v>1978</c:v>
                </c:pt>
                <c:pt idx="7">
                  <c:v>1978</c:v>
                </c:pt>
                <c:pt idx="8">
                  <c:v>1979</c:v>
                </c:pt>
                <c:pt idx="9">
                  <c:v>1979</c:v>
                </c:pt>
                <c:pt idx="10">
                  <c:v>1979</c:v>
                </c:pt>
                <c:pt idx="11">
                  <c:v>1979</c:v>
                </c:pt>
                <c:pt idx="12">
                  <c:v>1980</c:v>
                </c:pt>
                <c:pt idx="13">
                  <c:v>1980</c:v>
                </c:pt>
                <c:pt idx="14">
                  <c:v>1980</c:v>
                </c:pt>
                <c:pt idx="15">
                  <c:v>1980</c:v>
                </c:pt>
                <c:pt idx="16">
                  <c:v>1981</c:v>
                </c:pt>
                <c:pt idx="17">
                  <c:v>1981</c:v>
                </c:pt>
                <c:pt idx="18">
                  <c:v>1981</c:v>
                </c:pt>
                <c:pt idx="19">
                  <c:v>1981</c:v>
                </c:pt>
                <c:pt idx="20">
                  <c:v>1982</c:v>
                </c:pt>
                <c:pt idx="21">
                  <c:v>1982</c:v>
                </c:pt>
                <c:pt idx="22">
                  <c:v>1982</c:v>
                </c:pt>
                <c:pt idx="23">
                  <c:v>1982</c:v>
                </c:pt>
                <c:pt idx="24">
                  <c:v>1983</c:v>
                </c:pt>
                <c:pt idx="25">
                  <c:v>1983</c:v>
                </c:pt>
                <c:pt idx="26">
                  <c:v>1983</c:v>
                </c:pt>
                <c:pt idx="27">
                  <c:v>1983</c:v>
                </c:pt>
                <c:pt idx="28">
                  <c:v>1984</c:v>
                </c:pt>
                <c:pt idx="29">
                  <c:v>1984</c:v>
                </c:pt>
                <c:pt idx="30">
                  <c:v>1984</c:v>
                </c:pt>
                <c:pt idx="31">
                  <c:v>1984</c:v>
                </c:pt>
                <c:pt idx="32">
                  <c:v>1985</c:v>
                </c:pt>
                <c:pt idx="33">
                  <c:v>1985</c:v>
                </c:pt>
                <c:pt idx="34">
                  <c:v>1985</c:v>
                </c:pt>
                <c:pt idx="35">
                  <c:v>1985</c:v>
                </c:pt>
                <c:pt idx="36">
                  <c:v>1986</c:v>
                </c:pt>
                <c:pt idx="37">
                  <c:v>1986</c:v>
                </c:pt>
                <c:pt idx="38">
                  <c:v>1986</c:v>
                </c:pt>
                <c:pt idx="39">
                  <c:v>1986</c:v>
                </c:pt>
                <c:pt idx="40">
                  <c:v>1987</c:v>
                </c:pt>
                <c:pt idx="41">
                  <c:v>1987</c:v>
                </c:pt>
                <c:pt idx="42">
                  <c:v>1987</c:v>
                </c:pt>
                <c:pt idx="43">
                  <c:v>1987</c:v>
                </c:pt>
                <c:pt idx="44">
                  <c:v>1988</c:v>
                </c:pt>
                <c:pt idx="45">
                  <c:v>1988</c:v>
                </c:pt>
                <c:pt idx="46">
                  <c:v>1988</c:v>
                </c:pt>
                <c:pt idx="47">
                  <c:v>1988</c:v>
                </c:pt>
                <c:pt idx="48">
                  <c:v>1989</c:v>
                </c:pt>
                <c:pt idx="49">
                  <c:v>1989</c:v>
                </c:pt>
                <c:pt idx="50">
                  <c:v>1989</c:v>
                </c:pt>
                <c:pt idx="51">
                  <c:v>1989</c:v>
                </c:pt>
                <c:pt idx="52">
                  <c:v>1990</c:v>
                </c:pt>
                <c:pt idx="53">
                  <c:v>1990</c:v>
                </c:pt>
                <c:pt idx="54">
                  <c:v>1990</c:v>
                </c:pt>
                <c:pt idx="55">
                  <c:v>1990</c:v>
                </c:pt>
                <c:pt idx="56">
                  <c:v>1991</c:v>
                </c:pt>
                <c:pt idx="57">
                  <c:v>1991</c:v>
                </c:pt>
                <c:pt idx="58">
                  <c:v>1991</c:v>
                </c:pt>
                <c:pt idx="59">
                  <c:v>1991</c:v>
                </c:pt>
                <c:pt idx="60">
                  <c:v>1992</c:v>
                </c:pt>
                <c:pt idx="61">
                  <c:v>1992</c:v>
                </c:pt>
                <c:pt idx="62">
                  <c:v>1992</c:v>
                </c:pt>
                <c:pt idx="63">
                  <c:v>1992</c:v>
                </c:pt>
                <c:pt idx="64">
                  <c:v>1993</c:v>
                </c:pt>
                <c:pt idx="65">
                  <c:v>1993</c:v>
                </c:pt>
                <c:pt idx="66">
                  <c:v>1993</c:v>
                </c:pt>
                <c:pt idx="67">
                  <c:v>1993</c:v>
                </c:pt>
                <c:pt idx="68">
                  <c:v>1994</c:v>
                </c:pt>
                <c:pt idx="69">
                  <c:v>1994</c:v>
                </c:pt>
                <c:pt idx="70">
                  <c:v>1994</c:v>
                </c:pt>
                <c:pt idx="71">
                  <c:v>1994</c:v>
                </c:pt>
                <c:pt idx="72">
                  <c:v>1995</c:v>
                </c:pt>
                <c:pt idx="73">
                  <c:v>1995</c:v>
                </c:pt>
                <c:pt idx="74">
                  <c:v>1995</c:v>
                </c:pt>
                <c:pt idx="75">
                  <c:v>1995</c:v>
                </c:pt>
                <c:pt idx="76">
                  <c:v>1996</c:v>
                </c:pt>
                <c:pt idx="77">
                  <c:v>1996</c:v>
                </c:pt>
                <c:pt idx="78">
                  <c:v>1996</c:v>
                </c:pt>
                <c:pt idx="79">
                  <c:v>1996</c:v>
                </c:pt>
                <c:pt idx="80">
                  <c:v>1997</c:v>
                </c:pt>
                <c:pt idx="81">
                  <c:v>1997</c:v>
                </c:pt>
                <c:pt idx="82">
                  <c:v>1997</c:v>
                </c:pt>
                <c:pt idx="83">
                  <c:v>1997</c:v>
                </c:pt>
                <c:pt idx="84">
                  <c:v>1998</c:v>
                </c:pt>
                <c:pt idx="85">
                  <c:v>1998</c:v>
                </c:pt>
                <c:pt idx="86">
                  <c:v>1998</c:v>
                </c:pt>
                <c:pt idx="87">
                  <c:v>1998</c:v>
                </c:pt>
                <c:pt idx="88">
                  <c:v>1999</c:v>
                </c:pt>
                <c:pt idx="89">
                  <c:v>1999</c:v>
                </c:pt>
                <c:pt idx="90">
                  <c:v>1999</c:v>
                </c:pt>
                <c:pt idx="91">
                  <c:v>1999</c:v>
                </c:pt>
                <c:pt idx="92">
                  <c:v>2000</c:v>
                </c:pt>
                <c:pt idx="93">
                  <c:v>2000</c:v>
                </c:pt>
                <c:pt idx="94">
                  <c:v>2000</c:v>
                </c:pt>
                <c:pt idx="95">
                  <c:v>2000</c:v>
                </c:pt>
                <c:pt idx="96">
                  <c:v>2001</c:v>
                </c:pt>
                <c:pt idx="97">
                  <c:v>2001</c:v>
                </c:pt>
                <c:pt idx="98">
                  <c:v>2001</c:v>
                </c:pt>
                <c:pt idx="99">
                  <c:v>2001</c:v>
                </c:pt>
                <c:pt idx="100">
                  <c:v>2002</c:v>
                </c:pt>
                <c:pt idx="101">
                  <c:v>2002</c:v>
                </c:pt>
                <c:pt idx="102">
                  <c:v>2002</c:v>
                </c:pt>
                <c:pt idx="103">
                  <c:v>2002</c:v>
                </c:pt>
                <c:pt idx="104">
                  <c:v>2003</c:v>
                </c:pt>
                <c:pt idx="105">
                  <c:v>2003</c:v>
                </c:pt>
                <c:pt idx="106">
                  <c:v>2003</c:v>
                </c:pt>
                <c:pt idx="107">
                  <c:v>2003</c:v>
                </c:pt>
                <c:pt idx="108">
                  <c:v>2004</c:v>
                </c:pt>
                <c:pt idx="109">
                  <c:v>2004</c:v>
                </c:pt>
                <c:pt idx="110">
                  <c:v>2004</c:v>
                </c:pt>
                <c:pt idx="111">
                  <c:v>2004</c:v>
                </c:pt>
                <c:pt idx="112">
                  <c:v>2005</c:v>
                </c:pt>
                <c:pt idx="113">
                  <c:v>2005</c:v>
                </c:pt>
                <c:pt idx="114">
                  <c:v>2005</c:v>
                </c:pt>
                <c:pt idx="115">
                  <c:v>2005</c:v>
                </c:pt>
                <c:pt idx="116">
                  <c:v>2006</c:v>
                </c:pt>
                <c:pt idx="117">
                  <c:v>2006</c:v>
                </c:pt>
                <c:pt idx="118">
                  <c:v>2006</c:v>
                </c:pt>
                <c:pt idx="119">
                  <c:v>2006</c:v>
                </c:pt>
                <c:pt idx="120">
                  <c:v>2007</c:v>
                </c:pt>
                <c:pt idx="121">
                  <c:v>2007</c:v>
                </c:pt>
                <c:pt idx="122">
                  <c:v>2007</c:v>
                </c:pt>
                <c:pt idx="123">
                  <c:v>2007</c:v>
                </c:pt>
                <c:pt idx="124">
                  <c:v>2008</c:v>
                </c:pt>
                <c:pt idx="125">
                  <c:v>2008</c:v>
                </c:pt>
                <c:pt idx="126">
                  <c:v>2008</c:v>
                </c:pt>
                <c:pt idx="127">
                  <c:v>2008</c:v>
                </c:pt>
                <c:pt idx="128">
                  <c:v>2009</c:v>
                </c:pt>
                <c:pt idx="129">
                  <c:v>2009</c:v>
                </c:pt>
                <c:pt idx="130">
                  <c:v>2009</c:v>
                </c:pt>
                <c:pt idx="131">
                  <c:v>2009</c:v>
                </c:pt>
                <c:pt idx="132">
                  <c:v>2010</c:v>
                </c:pt>
                <c:pt idx="133">
                  <c:v>2010</c:v>
                </c:pt>
                <c:pt idx="134">
                  <c:v>2010</c:v>
                </c:pt>
                <c:pt idx="135">
                  <c:v>2010</c:v>
                </c:pt>
                <c:pt idx="136">
                  <c:v>2011</c:v>
                </c:pt>
                <c:pt idx="137">
                  <c:v>2011</c:v>
                </c:pt>
                <c:pt idx="138">
                  <c:v>2011</c:v>
                </c:pt>
                <c:pt idx="139">
                  <c:v>2011</c:v>
                </c:pt>
                <c:pt idx="140">
                  <c:v>2012</c:v>
                </c:pt>
                <c:pt idx="141">
                  <c:v>2012</c:v>
                </c:pt>
                <c:pt idx="142">
                  <c:v>2012</c:v>
                </c:pt>
                <c:pt idx="143">
                  <c:v>2012</c:v>
                </c:pt>
                <c:pt idx="144">
                  <c:v>2013</c:v>
                </c:pt>
                <c:pt idx="145">
                  <c:v>2013</c:v>
                </c:pt>
                <c:pt idx="146">
                  <c:v>2013</c:v>
                </c:pt>
                <c:pt idx="147">
                  <c:v>2013</c:v>
                </c:pt>
                <c:pt idx="148">
                  <c:v>2014</c:v>
                </c:pt>
                <c:pt idx="149">
                  <c:v>2014</c:v>
                </c:pt>
                <c:pt idx="150">
                  <c:v>2014</c:v>
                </c:pt>
                <c:pt idx="151">
                  <c:v>2014</c:v>
                </c:pt>
                <c:pt idx="152">
                  <c:v>2015</c:v>
                </c:pt>
                <c:pt idx="153">
                  <c:v>2015</c:v>
                </c:pt>
                <c:pt idx="154">
                  <c:v>2015</c:v>
                </c:pt>
                <c:pt idx="155">
                  <c:v>2015</c:v>
                </c:pt>
                <c:pt idx="156">
                  <c:v>2016</c:v>
                </c:pt>
                <c:pt idx="157">
                  <c:v>2016</c:v>
                </c:pt>
                <c:pt idx="158">
                  <c:v>2016</c:v>
                </c:pt>
                <c:pt idx="159">
                  <c:v>2016</c:v>
                </c:pt>
                <c:pt idx="160">
                  <c:v>2017</c:v>
                </c:pt>
                <c:pt idx="161">
                  <c:v>2017</c:v>
                </c:pt>
                <c:pt idx="162">
                  <c:v>2017</c:v>
                </c:pt>
                <c:pt idx="163">
                  <c:v>2017</c:v>
                </c:pt>
                <c:pt idx="164">
                  <c:v>2018</c:v>
                </c:pt>
                <c:pt idx="165">
                  <c:v>2018</c:v>
                </c:pt>
                <c:pt idx="166">
                  <c:v>2018</c:v>
                </c:pt>
                <c:pt idx="167">
                  <c:v>2018</c:v>
                </c:pt>
                <c:pt idx="168">
                  <c:v>2019</c:v>
                </c:pt>
                <c:pt idx="169">
                  <c:v>2019</c:v>
                </c:pt>
                <c:pt idx="170">
                  <c:v>2019</c:v>
                </c:pt>
                <c:pt idx="171">
                  <c:v>2019</c:v>
                </c:pt>
                <c:pt idx="172">
                  <c:v>2020</c:v>
                </c:pt>
                <c:pt idx="173">
                  <c:v>2020</c:v>
                </c:pt>
                <c:pt idx="174">
                  <c:v>2020</c:v>
                </c:pt>
                <c:pt idx="175">
                  <c:v>2020</c:v>
                </c:pt>
                <c:pt idx="176">
                  <c:v>2021</c:v>
                </c:pt>
                <c:pt idx="177">
                  <c:v>2021</c:v>
                </c:pt>
              </c:numCache>
            </c:numRef>
          </c:cat>
          <c:val>
            <c:numRef>
              <c:f>'[1]Killer Table 1977 to 2021'!$G$5:$G$182</c:f>
              <c:numCache>
                <c:formatCode>0.0%</c:formatCode>
                <c:ptCount val="178"/>
                <c:pt idx="0">
                  <c:v>0.12309438858254952</c:v>
                </c:pt>
                <c:pt idx="1">
                  <c:v>0.15388381201044374</c:v>
                </c:pt>
                <c:pt idx="2">
                  <c:v>0.15635632539437055</c:v>
                </c:pt>
                <c:pt idx="3">
                  <c:v>0.17194570135746598</c:v>
                </c:pt>
                <c:pt idx="4">
                  <c:v>0.17631768953068583</c:v>
                </c:pt>
                <c:pt idx="5">
                  <c:v>0.18752651675859153</c:v>
                </c:pt>
                <c:pt idx="6">
                  <c:v>0.16597565868663919</c:v>
                </c:pt>
                <c:pt idx="7">
                  <c:v>0.20130475302889103</c:v>
                </c:pt>
                <c:pt idx="8">
                  <c:v>0.16044684507733867</c:v>
                </c:pt>
                <c:pt idx="9">
                  <c:v>0.16577349053233301</c:v>
                </c:pt>
                <c:pt idx="10">
                  <c:v>0.12548749713236979</c:v>
                </c:pt>
                <c:pt idx="11">
                  <c:v>0.10473235065942593</c:v>
                </c:pt>
                <c:pt idx="12">
                  <c:v>5.7865227969956613E-2</c:v>
                </c:pt>
                <c:pt idx="13">
                  <c:v>6.2314843191337158E-3</c:v>
                </c:pt>
                <c:pt idx="14">
                  <c:v>5.6971055849979503E-2</c:v>
                </c:pt>
                <c:pt idx="15">
                  <c:v>5.1163723916532844E-2</c:v>
                </c:pt>
                <c:pt idx="16">
                  <c:v>6.0999999999999943E-2</c:v>
                </c:pt>
                <c:pt idx="17">
                  <c:v>0.11390862944162436</c:v>
                </c:pt>
                <c:pt idx="18">
                  <c:v>4.4065181756821982E-2</c:v>
                </c:pt>
                <c:pt idx="19">
                  <c:v>5.35407520519183E-2</c:v>
                </c:pt>
                <c:pt idx="20">
                  <c:v>5.9377945334590926E-3</c:v>
                </c:pt>
                <c:pt idx="21">
                  <c:v>-8.3849799489610077E-3</c:v>
                </c:pt>
                <c:pt idx="22">
                  <c:v>3.3616549685999267E-2</c:v>
                </c:pt>
                <c:pt idx="23">
                  <c:v>3.2974001268230822E-2</c:v>
                </c:pt>
                <c:pt idx="24">
                  <c:v>7.0551859833224026E-2</c:v>
                </c:pt>
                <c:pt idx="25">
                  <c:v>5.7077205882353016E-2</c:v>
                </c:pt>
                <c:pt idx="26">
                  <c:v>-3.4846318799142293E-3</c:v>
                </c:pt>
                <c:pt idx="27">
                  <c:v>-1.2365167061299628E-2</c:v>
                </c:pt>
                <c:pt idx="28">
                  <c:v>-1.8554174689305133E-2</c:v>
                </c:pt>
                <c:pt idx="29">
                  <c:v>-8.8687940179115743E-3</c:v>
                </c:pt>
                <c:pt idx="30">
                  <c:v>2.8960817717206169E-2</c:v>
                </c:pt>
                <c:pt idx="31">
                  <c:v>-5.5940330314332232E-3</c:v>
                </c:pt>
                <c:pt idx="32">
                  <c:v>3.9325842696629185E-2</c:v>
                </c:pt>
                <c:pt idx="33">
                  <c:v>1.798403368716564E-2</c:v>
                </c:pt>
                <c:pt idx="34">
                  <c:v>1.2983617985360707E-2</c:v>
                </c:pt>
                <c:pt idx="35">
                  <c:v>2.7502455576390736E-2</c:v>
                </c:pt>
                <c:pt idx="36">
                  <c:v>2.2136422136422123E-2</c:v>
                </c:pt>
                <c:pt idx="37">
                  <c:v>2.4388142019993089E-2</c:v>
                </c:pt>
                <c:pt idx="38">
                  <c:v>1.6602150537634468E-2</c:v>
                </c:pt>
                <c:pt idx="39">
                  <c:v>2.4333014686712538E-2</c:v>
                </c:pt>
                <c:pt idx="40">
                  <c:v>7.5547720977086718E-4</c:v>
                </c:pt>
                <c:pt idx="41">
                  <c:v>-8.3284260116093974E-3</c:v>
                </c:pt>
                <c:pt idx="42">
                  <c:v>-3.883905906244714E-2</c:v>
                </c:pt>
                <c:pt idx="43">
                  <c:v>-4.4116399423093262E-2</c:v>
                </c:pt>
                <c:pt idx="44">
                  <c:v>-5.4269417882905541E-2</c:v>
                </c:pt>
                <c:pt idx="45">
                  <c:v>-3.1981676280963663E-2</c:v>
                </c:pt>
                <c:pt idx="46">
                  <c:v>-1.3557531472840974E-2</c:v>
                </c:pt>
                <c:pt idx="47">
                  <c:v>-3.4614360521878101E-3</c:v>
                </c:pt>
                <c:pt idx="48">
                  <c:v>4.8780487804877797E-3</c:v>
                </c:pt>
                <c:pt idx="49">
                  <c:v>-7.8871264569275751E-3</c:v>
                </c:pt>
                <c:pt idx="50">
                  <c:v>3.1146809460062555E-2</c:v>
                </c:pt>
                <c:pt idx="51">
                  <c:v>2.7787673672960495E-2</c:v>
                </c:pt>
                <c:pt idx="52">
                  <c:v>2.7625772285966545E-2</c:v>
                </c:pt>
                <c:pt idx="53">
                  <c:v>4.2310749933751494E-2</c:v>
                </c:pt>
                <c:pt idx="54">
                  <c:v>2.9600138480179915E-2</c:v>
                </c:pt>
                <c:pt idx="55">
                  <c:v>2.9982668977469616E-2</c:v>
                </c:pt>
                <c:pt idx="56">
                  <c:v>5.2306106673537654E-2</c:v>
                </c:pt>
                <c:pt idx="57">
                  <c:v>5.728813559322038E-2</c:v>
                </c:pt>
                <c:pt idx="58">
                  <c:v>4.9428379287155433E-2</c:v>
                </c:pt>
                <c:pt idx="59">
                  <c:v>7.4457344775365933E-2</c:v>
                </c:pt>
                <c:pt idx="60">
                  <c:v>6.1500000000000103E-2</c:v>
                </c:pt>
                <c:pt idx="61">
                  <c:v>8.0820027597082594E-2</c:v>
                </c:pt>
                <c:pt idx="62">
                  <c:v>8.1654605906512745E-2</c:v>
                </c:pt>
                <c:pt idx="63">
                  <c:v>9.9654709380395168E-2</c:v>
                </c:pt>
                <c:pt idx="64">
                  <c:v>0.10843146490814876</c:v>
                </c:pt>
                <c:pt idx="65">
                  <c:v>0.12055444099945285</c:v>
                </c:pt>
                <c:pt idx="66">
                  <c:v>0.16182985263538552</c:v>
                </c:pt>
                <c:pt idx="67">
                  <c:v>0.16641953772350618</c:v>
                </c:pt>
                <c:pt idx="68">
                  <c:v>0.17159612442631308</c:v>
                </c:pt>
                <c:pt idx="69">
                  <c:v>0.18294270833333348</c:v>
                </c:pt>
                <c:pt idx="70">
                  <c:v>0.16325577776048572</c:v>
                </c:pt>
                <c:pt idx="71">
                  <c:v>0.13669333732146866</c:v>
                </c:pt>
                <c:pt idx="72">
                  <c:v>0.12281465360899534</c:v>
                </c:pt>
                <c:pt idx="73">
                  <c:v>8.7094111172261943E-2</c:v>
                </c:pt>
                <c:pt idx="74">
                  <c:v>8.4286574352799473E-2</c:v>
                </c:pt>
                <c:pt idx="75">
                  <c:v>7.8876389711203268E-2</c:v>
                </c:pt>
                <c:pt idx="76">
                  <c:v>8.4313218762114048E-2</c:v>
                </c:pt>
                <c:pt idx="77">
                  <c:v>8.8533097076319331E-2</c:v>
                </c:pt>
                <c:pt idx="78">
                  <c:v>7.545190943303097E-2</c:v>
                </c:pt>
                <c:pt idx="79">
                  <c:v>6.9268292682926919E-2</c:v>
                </c:pt>
                <c:pt idx="80">
                  <c:v>4.5879759280223968E-2</c:v>
                </c:pt>
                <c:pt idx="81">
                  <c:v>4.2788209987791488E-2</c:v>
                </c:pt>
                <c:pt idx="82">
                  <c:v>3.2985314364387334E-2</c:v>
                </c:pt>
                <c:pt idx="83">
                  <c:v>2.6973083941605778E-2</c:v>
                </c:pt>
                <c:pt idx="84">
                  <c:v>3.6688885090867644E-2</c:v>
                </c:pt>
                <c:pt idx="85">
                  <c:v>3.7352957573730215E-2</c:v>
                </c:pt>
                <c:pt idx="86">
                  <c:v>2.6600766368634534E-2</c:v>
                </c:pt>
                <c:pt idx="87">
                  <c:v>3.820312066189125E-2</c:v>
                </c:pt>
                <c:pt idx="88">
                  <c:v>2.85761389239984E-2</c:v>
                </c:pt>
                <c:pt idx="89">
                  <c:v>2.2303434191433363E-2</c:v>
                </c:pt>
                <c:pt idx="90">
                  <c:v>2.796711024559119E-2</c:v>
                </c:pt>
                <c:pt idx="91">
                  <c:v>1.9575332941113528E-2</c:v>
                </c:pt>
                <c:pt idx="92">
                  <c:v>2.350804081850727E-2</c:v>
                </c:pt>
                <c:pt idx="93">
                  <c:v>1.913573756702773E-2</c:v>
                </c:pt>
                <c:pt idx="94">
                  <c:v>2.6048518654949157E-2</c:v>
                </c:pt>
                <c:pt idx="95">
                  <c:v>1.8307716518911027E-2</c:v>
                </c:pt>
                <c:pt idx="96">
                  <c:v>2.3333507334133731E-2</c:v>
                </c:pt>
                <c:pt idx="97">
                  <c:v>2.0375528732074634E-2</c:v>
                </c:pt>
                <c:pt idx="98">
                  <c:v>1.2924402502820856E-2</c:v>
                </c:pt>
                <c:pt idx="99">
                  <c:v>1.725736657737479E-2</c:v>
                </c:pt>
                <c:pt idx="100">
                  <c:v>1.3109569475617332E-2</c:v>
                </c:pt>
                <c:pt idx="101">
                  <c:v>1.0262372984176741E-2</c:v>
                </c:pt>
                <c:pt idx="102">
                  <c:v>1.5898734177215122E-2</c:v>
                </c:pt>
                <c:pt idx="103">
                  <c:v>2.6738238719805546E-2</c:v>
                </c:pt>
                <c:pt idx="104">
                  <c:v>1.6363727908967323E-2</c:v>
                </c:pt>
                <c:pt idx="105">
                  <c:v>3.0324259407526033E-2</c:v>
                </c:pt>
                <c:pt idx="106">
                  <c:v>3.4340111642743296E-2</c:v>
                </c:pt>
                <c:pt idx="107">
                  <c:v>2.1208384710234333E-2</c:v>
                </c:pt>
                <c:pt idx="108">
                  <c:v>4.2603784801347439E-2</c:v>
                </c:pt>
                <c:pt idx="109">
                  <c:v>4.6818844099077155E-2</c:v>
                </c:pt>
                <c:pt idx="110">
                  <c:v>5.9316725292728772E-2</c:v>
                </c:pt>
                <c:pt idx="111">
                  <c:v>8.0801738710456358E-2</c:v>
                </c:pt>
                <c:pt idx="112">
                  <c:v>8.2676042953530385E-2</c:v>
                </c:pt>
                <c:pt idx="113">
                  <c:v>9.5573907395379021E-2</c:v>
                </c:pt>
                <c:pt idx="114">
                  <c:v>0.12263464337700149</c:v>
                </c:pt>
                <c:pt idx="115">
                  <c:v>0.14299758691572079</c:v>
                </c:pt>
                <c:pt idx="116">
                  <c:v>0.15930834723075576</c:v>
                </c:pt>
                <c:pt idx="117">
                  <c:v>0.17167781824341502</c:v>
                </c:pt>
                <c:pt idx="118">
                  <c:v>0.16839546191247975</c:v>
                </c:pt>
                <c:pt idx="119">
                  <c:v>0.16869966377355541</c:v>
                </c:pt>
                <c:pt idx="120">
                  <c:v>0.16274227740763153</c:v>
                </c:pt>
                <c:pt idx="121">
                  <c:v>0.15414919762902984</c:v>
                </c:pt>
                <c:pt idx="122">
                  <c:v>0.11773477597447631</c:v>
                </c:pt>
                <c:pt idx="123">
                  <c:v>5.5497942662161626E-2</c:v>
                </c:pt>
                <c:pt idx="124">
                  <c:v>1.3283412013674235E-2</c:v>
                </c:pt>
                <c:pt idx="125">
                  <c:v>-3.4885541602730677E-2</c:v>
                </c:pt>
                <c:pt idx="126">
                  <c:v>-6.8350345940243959E-2</c:v>
                </c:pt>
                <c:pt idx="127">
                  <c:v>-9.4827586206896422E-2</c:v>
                </c:pt>
                <c:pt idx="128">
                  <c:v>-0.10998297079330403</c:v>
                </c:pt>
                <c:pt idx="129">
                  <c:v>-0.12070476005061809</c:v>
                </c:pt>
                <c:pt idx="130">
                  <c:v>-0.10416944185426927</c:v>
                </c:pt>
                <c:pt idx="131">
                  <c:v>-7.4789915966386594E-2</c:v>
                </c:pt>
                <c:pt idx="132">
                  <c:v>-7.9855595667870052E-2</c:v>
                </c:pt>
                <c:pt idx="133">
                  <c:v>-4.1477545296874453E-2</c:v>
                </c:pt>
                <c:pt idx="134">
                  <c:v>-5.5613382899628284E-2</c:v>
                </c:pt>
                <c:pt idx="135">
                  <c:v>-5.7939751740841663E-2</c:v>
                </c:pt>
                <c:pt idx="136">
                  <c:v>-7.5094161958568689E-2</c:v>
                </c:pt>
                <c:pt idx="137">
                  <c:v>-8.0923965351299365E-2</c:v>
                </c:pt>
                <c:pt idx="138">
                  <c:v>-4.8023933238859978E-2</c:v>
                </c:pt>
                <c:pt idx="139">
                  <c:v>-4.4510504961234133E-2</c:v>
                </c:pt>
                <c:pt idx="140">
                  <c:v>2.6088063120386768E-2</c:v>
                </c:pt>
                <c:pt idx="141">
                  <c:v>6.8738742512461759E-2</c:v>
                </c:pt>
                <c:pt idx="142">
                  <c:v>6.7234535229904149E-2</c:v>
                </c:pt>
                <c:pt idx="143">
                  <c:v>0.10271179314694126</c:v>
                </c:pt>
                <c:pt idx="144">
                  <c:v>0.10397288023481763</c:v>
                </c:pt>
                <c:pt idx="145">
                  <c:v>0.10072901152308533</c:v>
                </c:pt>
                <c:pt idx="146">
                  <c:v>0.11247578457962018</c:v>
                </c:pt>
                <c:pt idx="147">
                  <c:v>8.2354735397285439E-2</c:v>
                </c:pt>
                <c:pt idx="148">
                  <c:v>7.5906231276213224E-2</c:v>
                </c:pt>
                <c:pt idx="149">
                  <c:v>4.7073066514741593E-2</c:v>
                </c:pt>
                <c:pt idx="150">
                  <c:v>2.7896771497231188E-2</c:v>
                </c:pt>
                <c:pt idx="151">
                  <c:v>4.1883894603353483E-2</c:v>
                </c:pt>
                <c:pt idx="152">
                  <c:v>4.8971494204865802E-2</c:v>
                </c:pt>
                <c:pt idx="153">
                  <c:v>5.3798544514724864E-2</c:v>
                </c:pt>
                <c:pt idx="154">
                  <c:v>6.3359761469133261E-2</c:v>
                </c:pt>
                <c:pt idx="155">
                  <c:v>7.5294992730838284E-2</c:v>
                </c:pt>
                <c:pt idx="156">
                  <c:v>7.5751542902647767E-2</c:v>
                </c:pt>
                <c:pt idx="157">
                  <c:v>8.400025816445085E-2</c:v>
                </c:pt>
                <c:pt idx="158">
                  <c:v>8.9950293143002874E-2</c:v>
                </c:pt>
                <c:pt idx="159">
                  <c:v>7.9140988554898622E-2</c:v>
                </c:pt>
                <c:pt idx="160">
                  <c:v>8.5592671416674385E-2</c:v>
                </c:pt>
                <c:pt idx="161">
                  <c:v>8.8059301598642434E-2</c:v>
                </c:pt>
                <c:pt idx="162">
                  <c:v>9.1911012365890013E-2</c:v>
                </c:pt>
                <c:pt idx="163">
                  <c:v>9.9938812971650054E-2</c:v>
                </c:pt>
                <c:pt idx="164">
                  <c:v>0.10433003750426194</c:v>
                </c:pt>
                <c:pt idx="165">
                  <c:v>0.10870338449752392</c:v>
                </c:pt>
                <c:pt idx="166">
                  <c:v>9.8337393911809637E-2</c:v>
                </c:pt>
                <c:pt idx="167">
                  <c:v>9.5970967656485967E-2</c:v>
                </c:pt>
                <c:pt idx="168">
                  <c:v>8.5520222290830519E-2</c:v>
                </c:pt>
                <c:pt idx="169">
                  <c:v>7.8031686491288554E-2</c:v>
                </c:pt>
                <c:pt idx="170">
                  <c:v>8.1050117004680192E-2</c:v>
                </c:pt>
                <c:pt idx="171">
                  <c:v>7.7584956736114388E-2</c:v>
                </c:pt>
                <c:pt idx="172">
                  <c:v>9.6819302237390895E-2</c:v>
                </c:pt>
                <c:pt idx="173">
                  <c:v>8.4126911454994971E-2</c:v>
                </c:pt>
                <c:pt idx="174">
                  <c:v>0.10800694491420319</c:v>
                </c:pt>
                <c:pt idx="175">
                  <c:v>0.15514534362103002</c:v>
                </c:pt>
                <c:pt idx="176">
                  <c:v>0.19299003824794186</c:v>
                </c:pt>
                <c:pt idx="177">
                  <c:v>0.28260000000000002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A2BF-4B8C-AD9B-5A07A389F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8186512"/>
        <c:axId val="527759880"/>
      </c:barChart>
      <c:catAx>
        <c:axId val="64818651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527759880"/>
        <c:crosses val="autoZero"/>
        <c:auto val="1"/>
        <c:lblAlgn val="ctr"/>
        <c:lblOffset val="100"/>
        <c:noMultiLvlLbl val="0"/>
      </c:catAx>
      <c:valAx>
        <c:axId val="527759880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64818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Myriad Pro" panose="020B0503030403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Sheet3!$I$54</c:f>
              <c:strCache>
                <c:ptCount val="1"/>
                <c:pt idx="0">
                  <c:v>% Change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2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7E-43D6-86A0-F6647293B4FA}"/>
                </c:ext>
              </c:extLst>
            </c:dLbl>
            <c:dLbl>
              <c:idx val="3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7E-43D6-86A0-F6647293B4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Sheet3!$H$55:$H$90</c:f>
              <c:strCache>
                <c:ptCount val="36"/>
                <c:pt idx="0">
                  <c:v>Jan-19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Jan-20</c:v>
                </c:pt>
                <c:pt idx="13">
                  <c:v>February</c:v>
                </c:pt>
                <c:pt idx="14">
                  <c:v>March</c:v>
                </c:pt>
                <c:pt idx="15">
                  <c:v>April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August</c:v>
                </c:pt>
                <c:pt idx="20">
                  <c:v>September</c:v>
                </c:pt>
                <c:pt idx="21">
                  <c:v>October</c:v>
                </c:pt>
                <c:pt idx="22">
                  <c:v>November</c:v>
                </c:pt>
                <c:pt idx="23">
                  <c:v>December</c:v>
                </c:pt>
                <c:pt idx="24">
                  <c:v>Jan-21</c:v>
                </c:pt>
                <c:pt idx="25">
                  <c:v>February</c:v>
                </c:pt>
                <c:pt idx="26">
                  <c:v>March</c:v>
                </c:pt>
                <c:pt idx="27">
                  <c:v>April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August</c:v>
                </c:pt>
                <c:pt idx="32">
                  <c:v>September</c:v>
                </c:pt>
                <c:pt idx="33">
                  <c:v>October</c:v>
                </c:pt>
                <c:pt idx="34">
                  <c:v>November</c:v>
                </c:pt>
                <c:pt idx="35">
                  <c:v>December</c:v>
                </c:pt>
              </c:strCache>
            </c:strRef>
          </c:cat>
          <c:val>
            <c:numRef>
              <c:f>Sheet3!$I$55:$I$90</c:f>
              <c:numCache>
                <c:formatCode>0.0%</c:formatCode>
                <c:ptCount val="36"/>
                <c:pt idx="0">
                  <c:v>8.1853439477444376E-2</c:v>
                </c:pt>
                <c:pt idx="1">
                  <c:v>0.13686274509803922</c:v>
                </c:pt>
                <c:pt idx="2">
                  <c:v>0.10332681017612524</c:v>
                </c:pt>
                <c:pt idx="3">
                  <c:v>0.10074626865671642</c:v>
                </c:pt>
                <c:pt idx="4">
                  <c:v>0.1111111111111111</c:v>
                </c:pt>
                <c:pt idx="5">
                  <c:v>0.10651785714285714</c:v>
                </c:pt>
                <c:pt idx="6">
                  <c:v>0.10545454545454545</c:v>
                </c:pt>
                <c:pt idx="7">
                  <c:v>0.1250453720508167</c:v>
                </c:pt>
                <c:pt idx="8">
                  <c:v>5.1105472997462847E-2</c:v>
                </c:pt>
                <c:pt idx="9">
                  <c:v>9.4973070017953326E-2</c:v>
                </c:pt>
                <c:pt idx="10">
                  <c:v>5.6737588652482268E-2</c:v>
                </c:pt>
                <c:pt idx="11">
                  <c:v>7.1428571428571425E-2</c:v>
                </c:pt>
                <c:pt idx="12">
                  <c:v>0.12641509433962264</c:v>
                </c:pt>
                <c:pt idx="13">
                  <c:v>5.6571231459123836E-2</c:v>
                </c:pt>
                <c:pt idx="14">
                  <c:v>0.10500177367860944</c:v>
                </c:pt>
                <c:pt idx="15">
                  <c:v>8.4745762711864403E-2</c:v>
                </c:pt>
                <c:pt idx="16">
                  <c:v>8.3333333333333329E-2</c:v>
                </c:pt>
                <c:pt idx="17">
                  <c:v>3.2841119987089488E-2</c:v>
                </c:pt>
                <c:pt idx="18">
                  <c:v>0.11842105263157894</c:v>
                </c:pt>
                <c:pt idx="19">
                  <c:v>0.10356509114373286</c:v>
                </c:pt>
                <c:pt idx="20">
                  <c:v>0.1793103448275862</c:v>
                </c:pt>
                <c:pt idx="21">
                  <c:v>0.10181997048696508</c:v>
                </c:pt>
                <c:pt idx="22">
                  <c:v>0.1912751677852349</c:v>
                </c:pt>
                <c:pt idx="23">
                  <c:v>0.15</c:v>
                </c:pt>
                <c:pt idx="24">
                  <c:v>0.17587939698492464</c:v>
                </c:pt>
                <c:pt idx="25">
                  <c:v>0.14838393731635652</c:v>
                </c:pt>
                <c:pt idx="26">
                  <c:v>0.21990369181380418</c:v>
                </c:pt>
                <c:pt idx="27">
                  <c:v>0.25</c:v>
                </c:pt>
                <c:pt idx="28">
                  <c:v>0.29230769230769232</c:v>
                </c:pt>
                <c:pt idx="29">
                  <c:v>0.33728437500000003</c:v>
                </c:pt>
                <c:pt idx="30">
                  <c:v>0.26470588235294118</c:v>
                </c:pt>
                <c:pt idx="31">
                  <c:v>0.2648004677678702</c:v>
                </c:pt>
                <c:pt idx="32">
                  <c:v>0.27192982456140352</c:v>
                </c:pt>
                <c:pt idx="33">
                  <c:v>0.29464285714285715</c:v>
                </c:pt>
                <c:pt idx="34">
                  <c:v>0.20281690140845071</c:v>
                </c:pt>
                <c:pt idx="35">
                  <c:v>0.25217391304347825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7E-43D6-86A0-F6647293B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6485336"/>
        <c:axId val="976481400"/>
        <c:axId val="0"/>
      </c:bar3DChart>
      <c:catAx>
        <c:axId val="97648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481400"/>
        <c:crosses val="autoZero"/>
        <c:auto val="1"/>
        <c:lblAlgn val="ctr"/>
        <c:lblOffset val="100"/>
        <c:noMultiLvlLbl val="0"/>
      </c:catAx>
      <c:valAx>
        <c:axId val="97648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485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Sheet1!$N$19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36752136752137E-3"/>
                  <c:y val="-4.2029021663147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E84-4D78-B027-FB4A44A2A3F4}"/>
                </c:ext>
              </c:extLst>
            </c:dLbl>
            <c:dLbl>
              <c:idx val="4"/>
              <c:layout>
                <c:manualLayout>
                  <c:x val="-4.2735042735042739E-3"/>
                  <c:y val="-5.172802666233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84-4D78-B027-FB4A44A2A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Sheet1!$M$20:$M$24</c:f>
              <c:strCache>
                <c:ptCount val="5"/>
                <c:pt idx="0">
                  <c:v>P&amp;I</c:v>
                </c:pt>
                <c:pt idx="1">
                  <c:v>Property Tax</c:v>
                </c:pt>
                <c:pt idx="2">
                  <c:v>PMI</c:v>
                </c:pt>
                <c:pt idx="3">
                  <c:v>Home Insurance</c:v>
                </c:pt>
                <c:pt idx="4">
                  <c:v>Mortgage Pmt</c:v>
                </c:pt>
              </c:strCache>
            </c:strRef>
          </c:cat>
          <c:val>
            <c:numRef>
              <c:f>Sheet1!$N$20:$N$24</c:f>
              <c:numCache>
                <c:formatCode>"$"#,##0</c:formatCode>
                <c:ptCount val="5"/>
                <c:pt idx="0">
                  <c:v>1108</c:v>
                </c:pt>
                <c:pt idx="1">
                  <c:v>141</c:v>
                </c:pt>
                <c:pt idx="2">
                  <c:v>201</c:v>
                </c:pt>
                <c:pt idx="3">
                  <c:v>67</c:v>
                </c:pt>
                <c:pt idx="4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4-4D78-B027-FB4A44A2A3F4}"/>
            </c:ext>
          </c:extLst>
        </c:ser>
        <c:ser>
          <c:idx val="1"/>
          <c:order val="1"/>
          <c:tx>
            <c:strRef>
              <c:f>Sheet1!$O$19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735042735042739E-3"/>
                  <c:y val="-3.8796019996751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E84-4D78-B027-FB4A44A2A3F4}"/>
                </c:ext>
              </c:extLst>
            </c:dLbl>
            <c:dLbl>
              <c:idx val="4"/>
              <c:layout>
                <c:manualLayout>
                  <c:x val="0"/>
                  <c:y val="-5.1728026662335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E84-4D78-B027-FB4A44A2A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Sheet1!$M$20:$M$24</c:f>
              <c:strCache>
                <c:ptCount val="5"/>
                <c:pt idx="0">
                  <c:v>P&amp;I</c:v>
                </c:pt>
                <c:pt idx="1">
                  <c:v>Property Tax</c:v>
                </c:pt>
                <c:pt idx="2">
                  <c:v>PMI</c:v>
                </c:pt>
                <c:pt idx="3">
                  <c:v>Home Insurance</c:v>
                </c:pt>
                <c:pt idx="4">
                  <c:v>Mortgage Pmt</c:v>
                </c:pt>
              </c:strCache>
            </c:strRef>
          </c:cat>
          <c:val>
            <c:numRef>
              <c:f>Sheet1!$O$20:$O$24</c:f>
              <c:numCache>
                <c:formatCode>"$"#,##0</c:formatCode>
                <c:ptCount val="5"/>
                <c:pt idx="0">
                  <c:v>1946</c:v>
                </c:pt>
                <c:pt idx="1">
                  <c:v>282</c:v>
                </c:pt>
                <c:pt idx="2">
                  <c:v>403</c:v>
                </c:pt>
                <c:pt idx="3">
                  <c:v>67</c:v>
                </c:pt>
                <c:pt idx="4">
                  <c:v>2698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84-4D78-B027-FB4A44A2A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6410264"/>
        <c:axId val="706403704"/>
        <c:axId val="0"/>
      </c:bar3DChart>
      <c:catAx>
        <c:axId val="70641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403704"/>
        <c:crosses val="autoZero"/>
        <c:auto val="1"/>
        <c:lblAlgn val="ctr"/>
        <c:lblOffset val="100"/>
        <c:noMultiLvlLbl val="0"/>
      </c:catAx>
      <c:valAx>
        <c:axId val="706403704"/>
        <c:scaling>
          <c:orientation val="minMax"/>
          <c:max val="3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410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Sheet1!$R$19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Sheet1!$Q$20:$Q$24</c:f>
              <c:strCache>
                <c:ptCount val="5"/>
                <c:pt idx="0">
                  <c:v>P&amp;I</c:v>
                </c:pt>
                <c:pt idx="1">
                  <c:v>Property Tax</c:v>
                </c:pt>
                <c:pt idx="2">
                  <c:v>PMI</c:v>
                </c:pt>
                <c:pt idx="3">
                  <c:v>Home Insurance</c:v>
                </c:pt>
                <c:pt idx="4">
                  <c:v>Mortgage Pmt</c:v>
                </c:pt>
              </c:strCache>
            </c:strRef>
          </c:cat>
          <c:val>
            <c:numRef>
              <c:f>Sheet1!$R$20:$R$24</c:f>
              <c:numCache>
                <c:formatCode>General</c:formatCode>
                <c:ptCount val="5"/>
                <c:pt idx="0" formatCode="&quot;$&quot;#,##0">
                  <c:v>828</c:v>
                </c:pt>
                <c:pt idx="1">
                  <c:v>105</c:v>
                </c:pt>
                <c:pt idx="2">
                  <c:v>150</c:v>
                </c:pt>
                <c:pt idx="3">
                  <c:v>67</c:v>
                </c:pt>
                <c:pt idx="4" formatCode="&quot;$&quot;#,##0">
                  <c:v>1150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F-436E-BA12-8EE9758E0A56}"/>
            </c:ext>
          </c:extLst>
        </c:ser>
        <c:ser>
          <c:idx val="1"/>
          <c:order val="1"/>
          <c:tx>
            <c:strRef>
              <c:f>Sheet1!$S$19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777777777777523E-3"/>
                  <c:y val="-9.2592592592592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9F-436E-BA12-8EE9758E0A56}"/>
                </c:ext>
              </c:extLst>
            </c:dLbl>
            <c:dLbl>
              <c:idx val="4"/>
              <c:layout>
                <c:manualLayout>
                  <c:x val="-5.5555555555555558E-3"/>
                  <c:y val="-3.7037037037037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9F-436E-BA12-8EE9758E0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Sheet1!$Q$20:$Q$24</c:f>
              <c:strCache>
                <c:ptCount val="5"/>
                <c:pt idx="0">
                  <c:v>P&amp;I</c:v>
                </c:pt>
                <c:pt idx="1">
                  <c:v>Property Tax</c:v>
                </c:pt>
                <c:pt idx="2">
                  <c:v>PMI</c:v>
                </c:pt>
                <c:pt idx="3">
                  <c:v>Home Insurance</c:v>
                </c:pt>
                <c:pt idx="4">
                  <c:v>Mortgage Pmt</c:v>
                </c:pt>
              </c:strCache>
            </c:strRef>
          </c:cat>
          <c:val>
            <c:numRef>
              <c:f>Sheet1!$S$20:$S$24</c:f>
              <c:numCache>
                <c:formatCode>General</c:formatCode>
                <c:ptCount val="5"/>
                <c:pt idx="0" formatCode="&quot;$&quot;#,##0">
                  <c:v>1569</c:v>
                </c:pt>
                <c:pt idx="1">
                  <c:v>228</c:v>
                </c:pt>
                <c:pt idx="2">
                  <c:v>325</c:v>
                </c:pt>
                <c:pt idx="3">
                  <c:v>67</c:v>
                </c:pt>
                <c:pt idx="4" formatCode="&quot;$&quot;#,##0">
                  <c:v>2189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9F-436E-BA12-8EE9758E0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2288480"/>
        <c:axId val="902288808"/>
        <c:axId val="0"/>
      </c:bar3DChart>
      <c:catAx>
        <c:axId val="90228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288808"/>
        <c:crosses val="autoZero"/>
        <c:auto val="1"/>
        <c:lblAlgn val="ctr"/>
        <c:lblOffset val="100"/>
        <c:noMultiLvlLbl val="0"/>
      </c:catAx>
      <c:valAx>
        <c:axId val="902288808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28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'G:\GPI 2021\State of the State\Prices\[Housing Cycles.xlsx]HPI_AT_state'!$T$8247</c:f>
              <c:strCache>
                <c:ptCount val="1"/>
                <c:pt idx="0">
                  <c:v>%</c:v>
                </c:pt>
              </c:strCache>
            </c:strRef>
          </c:tx>
          <c:spPr>
            <a:ln w="508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5080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093-4C2D-9BCE-ADAC7BECD356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93-4C2D-9BCE-ADAC7BECD356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093-4C2D-9BCE-ADAC7BECD356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093-4C2D-9BCE-ADAC7BECD356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B093-4C2D-9BCE-ADAC7BECD356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B093-4C2D-9BCE-ADAC7BECD356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B093-4C2D-9BCE-ADAC7BECD356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B093-4C2D-9BCE-ADAC7BECD356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B093-4C2D-9BCE-ADAC7BECD356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B093-4C2D-9BCE-ADAC7BECD356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B093-4C2D-9BCE-ADAC7BECD356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B093-4C2D-9BCE-ADAC7BECD356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B093-4C2D-9BCE-ADAC7BECD356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B093-4C2D-9BCE-ADAC7BECD356}"/>
              </c:ext>
            </c:extLst>
          </c:dPt>
          <c:dPt>
            <c:idx val="26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B093-4C2D-9BCE-ADAC7BECD356}"/>
              </c:ext>
            </c:extLst>
          </c:dPt>
          <c:dPt>
            <c:idx val="27"/>
            <c:marker>
              <c:symbol val="none"/>
            </c:marker>
            <c:bubble3D val="0"/>
            <c:spPr>
              <a:ln w="508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B093-4C2D-9BCE-ADAC7BECD356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50800" cap="rnd">
                <a:solidFill>
                  <a:srgbClr val="C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B093-4C2D-9BCE-ADAC7BECD356}"/>
              </c:ext>
            </c:extLst>
          </c:dPt>
          <c:dPt>
            <c:idx val="33"/>
            <c:marker>
              <c:symbol val="none"/>
            </c:marker>
            <c:bubble3D val="0"/>
            <c:spPr>
              <a:ln w="50800" cap="rnd">
                <a:solidFill>
                  <a:srgbClr val="C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B093-4C2D-9BCE-ADAC7BECD356}"/>
              </c:ext>
            </c:extLst>
          </c:dPt>
          <c:dPt>
            <c:idx val="34"/>
            <c:marker>
              <c:symbol val="none"/>
            </c:marker>
            <c:bubble3D val="0"/>
            <c:spPr>
              <a:ln w="50800" cap="rnd">
                <a:solidFill>
                  <a:srgbClr val="C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B093-4C2D-9BCE-ADAC7BECD356}"/>
              </c:ext>
            </c:extLst>
          </c:dPt>
          <c:dPt>
            <c:idx val="35"/>
            <c:marker>
              <c:symbol val="none"/>
            </c:marker>
            <c:bubble3D val="0"/>
            <c:spPr>
              <a:ln w="50800" cap="rnd">
                <a:solidFill>
                  <a:srgbClr val="C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B093-4C2D-9BCE-ADAC7BECD356}"/>
              </c:ext>
            </c:extLst>
          </c:dPt>
          <c:cat>
            <c:numRef>
              <c:f>[1]HPI_AT_state!$S$8248:$S$8293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[1]HPI_AT_state!$T$8248:$T$8293</c:f>
              <c:numCache>
                <c:formatCode>General</c:formatCode>
                <c:ptCount val="46"/>
                <c:pt idx="0">
                  <c:v>0.10385509407482131</c:v>
                </c:pt>
                <c:pt idx="1">
                  <c:v>0.15157535062974284</c:v>
                </c:pt>
                <c:pt idx="2">
                  <c:v>0.18285950869445233</c:v>
                </c:pt>
                <c:pt idx="3">
                  <c:v>0.13819857659549642</c:v>
                </c:pt>
                <c:pt idx="4">
                  <c:v>4.297575726513244E-2</c:v>
                </c:pt>
                <c:pt idx="5">
                  <c:v>6.7569227745153448E-2</c:v>
                </c:pt>
                <c:pt idx="6">
                  <c:v>1.6087827107643466E-2</c:v>
                </c:pt>
                <c:pt idx="7">
                  <c:v>2.7045392769774388E-2</c:v>
                </c:pt>
                <c:pt idx="8">
                  <c:v>-1.1909487892021093E-3</c:v>
                </c:pt>
                <c:pt idx="9">
                  <c:v>2.4355237590531775E-2</c:v>
                </c:pt>
                <c:pt idx="10">
                  <c:v>2.1857687913603902E-2</c:v>
                </c:pt>
                <c:pt idx="11">
                  <c:v>-2.2550363885666065E-2</c:v>
                </c:pt>
                <c:pt idx="12">
                  <c:v>-2.6264675414364551E-2</c:v>
                </c:pt>
                <c:pt idx="13">
                  <c:v>1.387442097564217E-2</c:v>
                </c:pt>
                <c:pt idx="14">
                  <c:v>3.2353262651655813E-2</c:v>
                </c:pt>
                <c:pt idx="15">
                  <c:v>5.8000000000000003E-2</c:v>
                </c:pt>
                <c:pt idx="16">
                  <c:v>8.110691700573569E-2</c:v>
                </c:pt>
                <c:pt idx="17">
                  <c:v>0.13990976488992657</c:v>
                </c:pt>
                <c:pt idx="18">
                  <c:v>0.16295397589402927</c:v>
                </c:pt>
                <c:pt idx="19">
                  <c:v>9.2661319286483801E-2</c:v>
                </c:pt>
                <c:pt idx="20">
                  <c:v>7.9246818701184996E-2</c:v>
                </c:pt>
                <c:pt idx="21">
                  <c:v>3.7040259890938509E-2</c:v>
                </c:pt>
                <c:pt idx="22">
                  <c:v>3.4696389114200032E-2</c:v>
                </c:pt>
                <c:pt idx="23">
                  <c:v>2.4571884249935838E-2</c:v>
                </c:pt>
                <c:pt idx="24">
                  <c:v>2.1739990765780703E-2</c:v>
                </c:pt>
                <c:pt idx="25">
                  <c:v>1.844989864821267E-2</c:v>
                </c:pt>
                <c:pt idx="26">
                  <c:v>1.6505666692020915E-2</c:v>
                </c:pt>
                <c:pt idx="27">
                  <c:v>2.5566197745185981E-2</c:v>
                </c:pt>
                <c:pt idx="28">
                  <c:v>5.7494467008780026E-2</c:v>
                </c:pt>
                <c:pt idx="29">
                  <c:v>0.1114969756905313</c:v>
                </c:pt>
                <c:pt idx="30">
                  <c:v>0.16713567423286246</c:v>
                </c:pt>
                <c:pt idx="31">
                  <c:v>0.12071303839096537</c:v>
                </c:pt>
                <c:pt idx="32">
                  <c:v>-4.667367971462677E-2</c:v>
                </c:pt>
                <c:pt idx="33">
                  <c:v>-0.10293702812577799</c:v>
                </c:pt>
                <c:pt idx="34">
                  <c:v>-5.8849643461613255E-2</c:v>
                </c:pt>
                <c:pt idx="35">
                  <c:v>-6.234276729559729E-2</c:v>
                </c:pt>
                <c:pt idx="36">
                  <c:v>6.6288672759285516E-2</c:v>
                </c:pt>
                <c:pt idx="37">
                  <c:v>9.9743466252543156E-2</c:v>
                </c:pt>
                <c:pt idx="38">
                  <c:v>4.7716933746838386E-2</c:v>
                </c:pt>
                <c:pt idx="39">
                  <c:v>6.0446309755348482E-2</c:v>
                </c:pt>
                <c:pt idx="40">
                  <c:v>8.2259439805653534E-2</c:v>
                </c:pt>
                <c:pt idx="41">
                  <c:v>9.147465437788016E-2</c:v>
                </c:pt>
                <c:pt idx="42">
                  <c:v>0.10174535400791296</c:v>
                </c:pt>
                <c:pt idx="43">
                  <c:v>8.0481865156871724E-2</c:v>
                </c:pt>
                <c:pt idx="44">
                  <c:v>0.11136154316997415</c:v>
                </c:pt>
                <c:pt idx="45">
                  <c:v>0.22712017953838859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B093-4C2D-9BCE-ADAC7BECD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9796000"/>
        <c:axId val="1189796984"/>
      </c:lineChart>
      <c:catAx>
        <c:axId val="11897960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796984"/>
        <c:crosses val="autoZero"/>
        <c:auto val="1"/>
        <c:lblAlgn val="ctr"/>
        <c:lblOffset val="100"/>
        <c:noMultiLvlLbl val="0"/>
      </c:catAx>
      <c:valAx>
        <c:axId val="1189796984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79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9643686-45CD-4ECE-BCBE-B642C744B9FE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29F4DCF-6776-4BD1-A390-E987B3FA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75447-C21C-4D75-98D6-A518883B1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3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8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7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" y="6027746"/>
            <a:ext cx="8909384" cy="723913"/>
            <a:chOff x="0" y="5729709"/>
            <a:chExt cx="11879179" cy="965217"/>
          </a:xfrm>
        </p:grpSpPr>
        <p:pic>
          <p:nvPicPr>
            <p:cNvPr id="8" name="Picture 7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13" r="22807"/>
            <a:stretch/>
          </p:blipFill>
          <p:spPr>
            <a:xfrm>
              <a:off x="4612103" y="5729709"/>
              <a:ext cx="3384220" cy="965217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704"/>
            <a:stretch/>
          </p:blipFill>
          <p:spPr>
            <a:xfrm>
              <a:off x="0" y="5729709"/>
              <a:ext cx="4612103" cy="965217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13" r="22807"/>
            <a:stretch/>
          </p:blipFill>
          <p:spPr>
            <a:xfrm>
              <a:off x="7996323" y="5729709"/>
              <a:ext cx="3882856" cy="965217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9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7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6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5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B2F23-512E-4DAE-B1ED-8AD426C8B1AA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73" y="6161903"/>
            <a:ext cx="7331711" cy="754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553" y="1408306"/>
            <a:ext cx="3822750" cy="252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Residential Building Permits in Utah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758384"/>
              </p:ext>
            </p:extLst>
          </p:nvPr>
        </p:nvGraphicFramePr>
        <p:xfrm>
          <a:off x="1371600" y="1752600"/>
          <a:ext cx="6324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13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Residential Building Permits in Utah by Type of Unit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800257"/>
              </p:ext>
            </p:extLst>
          </p:nvPr>
        </p:nvGraphicFramePr>
        <p:xfrm>
          <a:off x="1447800" y="1676400"/>
          <a:ext cx="6324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5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Days on Market for Home Sales,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Utah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10541187"/>
              </p:ext>
            </p:extLst>
          </p:nvPr>
        </p:nvGraphicFramePr>
        <p:xfrm>
          <a:off x="1295400" y="2105024"/>
          <a:ext cx="6477000" cy="353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9785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+mn-lt"/>
                <a:cs typeface="Myriad Pro"/>
              </a:rPr>
              <a:t>Rental Vacancy Rates by County</a:t>
            </a:r>
          </a:p>
        </p:txBody>
      </p:sp>
      <p:sp>
        <p:nvSpPr>
          <p:cNvPr id="5" name="Down Arrow 4"/>
          <p:cNvSpPr/>
          <p:nvPr/>
        </p:nvSpPr>
        <p:spPr>
          <a:xfrm>
            <a:off x="3886200" y="28956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81200" y="1752602"/>
          <a:ext cx="5145115" cy="399529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029023">
                  <a:extLst>
                    <a:ext uri="{9D8B030D-6E8A-4147-A177-3AD203B41FA5}">
                      <a16:colId xmlns:a16="http://schemas.microsoft.com/office/drawing/2014/main" val="2745572651"/>
                    </a:ext>
                  </a:extLst>
                </a:gridCol>
                <a:gridCol w="1029023">
                  <a:extLst>
                    <a:ext uri="{9D8B030D-6E8A-4147-A177-3AD203B41FA5}">
                      <a16:colId xmlns:a16="http://schemas.microsoft.com/office/drawing/2014/main" val="517131020"/>
                    </a:ext>
                  </a:extLst>
                </a:gridCol>
                <a:gridCol w="1029023">
                  <a:extLst>
                    <a:ext uri="{9D8B030D-6E8A-4147-A177-3AD203B41FA5}">
                      <a16:colId xmlns:a16="http://schemas.microsoft.com/office/drawing/2014/main" val="1325237919"/>
                    </a:ext>
                  </a:extLst>
                </a:gridCol>
                <a:gridCol w="1029023">
                  <a:extLst>
                    <a:ext uri="{9D8B030D-6E8A-4147-A177-3AD203B41FA5}">
                      <a16:colId xmlns:a16="http://schemas.microsoft.com/office/drawing/2014/main" val="983892650"/>
                    </a:ext>
                  </a:extLst>
                </a:gridCol>
                <a:gridCol w="1029023">
                  <a:extLst>
                    <a:ext uri="{9D8B030D-6E8A-4147-A177-3AD203B41FA5}">
                      <a16:colId xmlns:a16="http://schemas.microsoft.com/office/drawing/2014/main" val="2092568757"/>
                    </a:ext>
                  </a:extLst>
                </a:gridCol>
              </a:tblGrid>
              <a:tr h="375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Year</a:t>
                      </a:r>
                      <a:endParaRPr lang="en-US" sz="2000" b="1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Davis </a:t>
                      </a:r>
                      <a:endParaRPr lang="en-US" sz="2000" b="1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Salt Lake</a:t>
                      </a:r>
                      <a:endParaRPr lang="en-US" sz="2000" b="1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Utah </a:t>
                      </a:r>
                      <a:endParaRPr lang="en-US" sz="2000" b="1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Weber</a:t>
                      </a:r>
                      <a:endParaRPr lang="en-US" sz="2000" b="1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5383357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2014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4.6%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3.6%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8873449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2015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4.1%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4.2%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2287264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3.4%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2.9%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2.3%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4806337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2017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2.6%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4.1%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3.2%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03994310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2018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4.4%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2.5%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73267719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2019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3.4%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3.2%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05366836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2020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2.8%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3.9%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4.2%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4.1%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94372396"/>
                  </a:ext>
                </a:extLst>
              </a:tr>
              <a:tr h="375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2021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1.9%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&lt;2.0%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2.2%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2.1%</a:t>
                      </a:r>
                      <a:endParaRPr lang="en-US" sz="20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92585636"/>
                  </a:ext>
                </a:extLst>
              </a:tr>
              <a:tr h="352998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Source: CBRE and Cushman &amp; Wakefield</a:t>
                      </a:r>
                      <a:endParaRPr lang="en-US" sz="2000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748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+mn-lt"/>
                <a:cs typeface="Myriad Pro"/>
              </a:rPr>
              <a:t>Apartments as a Share of Total Residential Building Permits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6276944"/>
            <a:ext cx="2859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Source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: Ivory-Boyer Construction Database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391400" y="2667000"/>
            <a:ext cx="76200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67176"/>
              </p:ext>
            </p:extLst>
          </p:nvPr>
        </p:nvGraphicFramePr>
        <p:xfrm>
          <a:off x="3581400" y="1752599"/>
          <a:ext cx="1524000" cy="408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1126766139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55941413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% Share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08155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71535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71711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56585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387319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23105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27.0%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994618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04803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3025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28202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34.7%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0343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85545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31.9%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6953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1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0"/>
            <a:ext cx="8229600" cy="1518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+mn-lt"/>
                <a:cs typeface="Myriad Pro"/>
              </a:rPr>
              <a:t>Housing Shortage, One of Several Factors Leading to Higher Housing Prices</a:t>
            </a:r>
          </a:p>
          <a:p>
            <a:endParaRPr lang="en-US" sz="3600" b="1" dirty="0" smtClean="0">
              <a:solidFill>
                <a:schemeClr val="bg1"/>
              </a:solidFill>
              <a:latin typeface="+mn-lt"/>
              <a:cs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627694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800" b="1" smtClean="0">
                <a:latin typeface="Myria pro"/>
                <a:cs typeface="Times New Roman" pitchFamily="18" charset="0"/>
              </a:rPr>
              <a:t>Municipal Factors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1. Regulatory Delays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2. Development Costs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3. Zoning Ordinances</a:t>
            </a:r>
          </a:p>
          <a:p>
            <a:pPr marL="609600" indent="-609600">
              <a:buFont typeface="Arial" panose="020B0604020202020204" pitchFamily="34" charset="0"/>
              <a:buNone/>
            </a:pPr>
            <a:endParaRPr lang="en-US" sz="2800" b="1" smtClean="0">
              <a:latin typeface="Myria pro"/>
              <a:cs typeface="Times New Roman" pitchFamily="18" charset="0"/>
            </a:endParaRP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sz="2800" b="1" smtClean="0">
                <a:latin typeface="Myria pro"/>
                <a:cs typeface="Times New Roman" pitchFamily="18" charset="0"/>
              </a:rPr>
              <a:t>Market Factors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4. </a:t>
            </a:r>
            <a:r>
              <a:rPr lang="en-US" sz="2800" b="1" smtClean="0">
                <a:latin typeface="Myria pro"/>
                <a:cs typeface="Times New Roman" pitchFamily="18" charset="0"/>
              </a:rPr>
              <a:t>Economic and Demographic Growth</a:t>
            </a:r>
            <a:r>
              <a:rPr lang="en-US" sz="2800" smtClean="0">
                <a:latin typeface="Myria pro"/>
                <a:cs typeface="Times New Roman" pitchFamily="18" charset="0"/>
              </a:rPr>
              <a:t> 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5. Land Costs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6. Material Costs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7. Labor Costs and Shortage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8. COVID-19, Perverse Impact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9. Housing Shortage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sz="2800" smtClean="0">
                <a:latin typeface="Myria pro"/>
                <a:cs typeface="Times New Roman" pitchFamily="18" charset="0"/>
              </a:rPr>
              <a:t>10. Low Interest Rate</a:t>
            </a:r>
          </a:p>
          <a:p>
            <a:pPr marL="609600" indent="-609600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bg1"/>
                </a:solidFill>
                <a:latin typeface="+mn-lt"/>
              </a:rPr>
              <a:t>Utah Is Prone to Rapid Acceleration of Housing Prices,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(quarterly year over </a:t>
            </a:r>
            <a:r>
              <a:rPr lang="en-US" sz="1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percent change)</a:t>
            </a:r>
            <a:endParaRPr lang="en-US" sz="18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6248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 panose="020B0503030403020204" pitchFamily="34" charset="0"/>
              </a:rPr>
              <a:t>Source: Federal Housing Finance Agency, All Transaction Index.</a:t>
            </a:r>
            <a:endParaRPr lang="en-US" sz="1200" dirty="0">
              <a:latin typeface="Myriad Pro" panose="020B0503030403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524000"/>
          <a:ext cx="83820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4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Increase in Housing Prices by State</a:t>
            </a:r>
            <a:endParaRPr lang="en-US" sz="4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6096000"/>
            <a:ext cx="27977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Federal Housing Finance Agency.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71076"/>
              </p:ext>
            </p:extLst>
          </p:nvPr>
        </p:nvGraphicFramePr>
        <p:xfrm>
          <a:off x="2057400" y="1726081"/>
          <a:ext cx="5029200" cy="38365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82412">
                  <a:extLst>
                    <a:ext uri="{9D8B030D-6E8A-4147-A177-3AD203B41FA5}">
                      <a16:colId xmlns:a16="http://schemas.microsoft.com/office/drawing/2014/main" val="59315114"/>
                    </a:ext>
                  </a:extLst>
                </a:gridCol>
                <a:gridCol w="1946788">
                  <a:extLst>
                    <a:ext uri="{9D8B030D-6E8A-4147-A177-3AD203B41FA5}">
                      <a16:colId xmlns:a16="http://schemas.microsoft.com/office/drawing/2014/main" val="4158573985"/>
                    </a:ext>
                  </a:extLst>
                </a:gridCol>
              </a:tblGrid>
              <a:tr h="54807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1991-2021 Q3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831435"/>
                  </a:ext>
                </a:extLst>
              </a:tr>
              <a:tr h="54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District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of Columbia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541.2%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6244645"/>
                  </a:ext>
                </a:extLst>
              </a:tr>
              <a:tr h="54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Utah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533.9%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061230"/>
                  </a:ext>
                </a:extLst>
              </a:tr>
              <a:tr h="54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Colorado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520.5%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1528910"/>
                  </a:ext>
                </a:extLst>
              </a:tr>
              <a:tr h="54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Montana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476.9%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1885428"/>
                  </a:ext>
                </a:extLst>
              </a:tr>
              <a:tr h="54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Oregon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475.7%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7617316"/>
                  </a:ext>
                </a:extLst>
              </a:tr>
              <a:tr h="54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246.9%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13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Myriad Pro" panose="020B0503030403020204" pitchFamily="34" charset="0"/>
              </a:rPr>
              <a:t>Housing Price </a:t>
            </a:r>
            <a:r>
              <a:rPr lang="en-US" sz="3600" b="1" dirty="0" smtClean="0">
                <a:latin typeface="Myriad Pro" panose="020B0503030403020204" pitchFamily="34" charset="0"/>
              </a:rPr>
              <a:t>Increases in the Ogden-Clearfield Metropolitan Area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6096000"/>
            <a:ext cx="2713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National Association of Realtors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384604"/>
              </p:ext>
            </p:extLst>
          </p:nvPr>
        </p:nvGraphicFramePr>
        <p:xfrm>
          <a:off x="914400" y="1828800"/>
          <a:ext cx="7105138" cy="33528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46459">
                  <a:extLst>
                    <a:ext uri="{9D8B030D-6E8A-4147-A177-3AD203B41FA5}">
                      <a16:colId xmlns:a16="http://schemas.microsoft.com/office/drawing/2014/main" val="1705834833"/>
                    </a:ext>
                  </a:extLst>
                </a:gridCol>
                <a:gridCol w="1658679">
                  <a:extLst>
                    <a:ext uri="{9D8B030D-6E8A-4147-A177-3AD203B41FA5}">
                      <a16:colId xmlns:a16="http://schemas.microsoft.com/office/drawing/2014/main" val="2199112364"/>
                    </a:ext>
                  </a:extLst>
                </a:gridCol>
              </a:tblGrid>
              <a:tr h="478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Category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Value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7045391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Median Price 3Q 2021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$440,200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2455120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Ogden-Clearfield Rank of 183 Metro Areas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0604218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US Median Price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$363,700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285685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Ogden-Clearfield Price Increase 2020 3Q to 2021 3Q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3072226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Ogden Clearfield Rank of 183 Metro Areas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4248078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US Increase 2020 3Q to 2021 3Q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9662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8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Higher Housing Prices = Windfall of Wealth</a:t>
            </a:r>
            <a:endParaRPr lang="en-US" sz="28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86783"/>
              </p:ext>
            </p:extLst>
          </p:nvPr>
        </p:nvGraphicFramePr>
        <p:xfrm>
          <a:off x="1524000" y="1752599"/>
          <a:ext cx="5791199" cy="34010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08373">
                  <a:extLst>
                    <a:ext uri="{9D8B030D-6E8A-4147-A177-3AD203B41FA5}">
                      <a16:colId xmlns:a16="http://schemas.microsoft.com/office/drawing/2014/main" val="553073554"/>
                    </a:ext>
                  </a:extLst>
                </a:gridCol>
                <a:gridCol w="1736660">
                  <a:extLst>
                    <a:ext uri="{9D8B030D-6E8A-4147-A177-3AD203B41FA5}">
                      <a16:colId xmlns:a16="http://schemas.microsoft.com/office/drawing/2014/main" val="3887730085"/>
                    </a:ext>
                  </a:extLst>
                </a:gridCol>
                <a:gridCol w="2546166">
                  <a:extLst>
                    <a:ext uri="{9D8B030D-6E8A-4147-A177-3AD203B41FA5}">
                      <a16:colId xmlns:a16="http://schemas.microsoft.com/office/drawing/2014/main" val="43774103"/>
                    </a:ext>
                  </a:extLst>
                </a:gridCol>
              </a:tblGrid>
              <a:tr h="685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Average Price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 Value of Owner-Occupied Units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(billion)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81732753"/>
                  </a:ext>
                </a:extLst>
              </a:tr>
              <a:tr h="611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$438,792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$307.2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4984386"/>
                  </a:ext>
                </a:extLst>
              </a:tr>
              <a:tr h="611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2021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$556,146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$389.3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3773216"/>
                  </a:ext>
                </a:extLst>
              </a:tr>
              <a:tr h="611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Windfall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26.90%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$82.1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3442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30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Why Is Utah a High Growth State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Labor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Market; Cost, Quality and Supply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Geography/Transportation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(rail, surface roads, and air)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Demographic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Growth and Characteristics.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Quality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Life.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State’s Fiscal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Condition and Business Climate.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High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Region.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Favorable Distribution of Income.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>
              <a:latin typeface="Garamond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07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Price Increase Haven’t Slowed Down, </a:t>
            </a: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Davis and Weber Counties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391144"/>
              </p:ext>
            </p:extLst>
          </p:nvPr>
        </p:nvGraphicFramePr>
        <p:xfrm>
          <a:off x="1524000" y="1726080"/>
          <a:ext cx="6248400" cy="429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3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Mortgage Payment for Median Priced Home </a:t>
            </a: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Davis</a:t>
            </a: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County, 2015 and </a:t>
            </a: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2021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Required income 2015 = $50,566 Income 2021 = $89,900</a:t>
            </a:r>
            <a:endParaRPr lang="en-US" sz="2400" b="1" dirty="0" smtClean="0">
              <a:solidFill>
                <a:schemeClr val="bg1"/>
              </a:solidFill>
              <a:latin typeface="Myriad Pro" panose="020B0503030403020204" pitchFamily="34" charset="0"/>
              <a:cs typeface="Myriad Pro"/>
            </a:endParaRPr>
          </a:p>
          <a:p>
            <a:endParaRPr lang="en-US" sz="3200" b="1" dirty="0" smtClean="0">
              <a:solidFill>
                <a:schemeClr val="bg1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6248400"/>
            <a:ext cx="4225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 and </a:t>
            </a:r>
            <a:r>
              <a:rPr lang="en-US" sz="1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Kem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 C. Gardner Policy Institute 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03445"/>
              </p:ext>
            </p:extLst>
          </p:nvPr>
        </p:nvGraphicFramePr>
        <p:xfrm>
          <a:off x="1447800" y="1558162"/>
          <a:ext cx="5943600" cy="392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6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Mortgage Payment for Median Priced Home </a:t>
            </a: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Weber County</a:t>
            </a: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, 2015 and </a:t>
            </a: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2021,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Required income 2015 = $37,700 Income 2021 = $73,000</a:t>
            </a:r>
            <a:endParaRPr lang="en-US" sz="2400" b="1" dirty="0" smtClean="0">
              <a:solidFill>
                <a:schemeClr val="bg1"/>
              </a:solidFill>
              <a:latin typeface="Myriad Pro" panose="020B0503030403020204" pitchFamily="34" charset="0"/>
              <a:cs typeface="Myriad Pro"/>
            </a:endParaRPr>
          </a:p>
          <a:p>
            <a:endParaRPr lang="en-US" sz="3200" b="1" dirty="0" smtClean="0">
              <a:solidFill>
                <a:schemeClr val="bg1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6248400"/>
            <a:ext cx="4225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 and </a:t>
            </a:r>
            <a:r>
              <a:rPr lang="en-US" sz="1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Kem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 C. Gardner Policy Institute 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5181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2015 price = $180,000</a:t>
            </a:r>
          </a:p>
          <a:p>
            <a:r>
              <a:rPr lang="en-US" sz="1600" dirty="0" smtClean="0"/>
              <a:t>2021 price = $390,000</a:t>
            </a:r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394410"/>
              </p:ext>
            </p:extLst>
          </p:nvPr>
        </p:nvGraphicFramePr>
        <p:xfrm>
          <a:off x="1524000" y="1558162"/>
          <a:ext cx="6019800" cy="385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99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Residential Real Estate Sales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(single-family, condos, twin homes, townhomes)</a:t>
            </a:r>
            <a:endParaRPr lang="en-US" sz="2400" b="1" dirty="0" smtClean="0">
              <a:solidFill>
                <a:schemeClr val="bg1"/>
              </a:solidFill>
              <a:latin typeface="Myriad Pro" panose="020B0503030403020204" pitchFamily="34" charset="0"/>
              <a:cs typeface="Myriad Pro"/>
            </a:endParaRPr>
          </a:p>
          <a:p>
            <a:endParaRPr lang="en-US" sz="3200" b="1" dirty="0" smtClean="0">
              <a:solidFill>
                <a:schemeClr val="bg1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6248400"/>
            <a:ext cx="20181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UtahRealEstate.com. 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00921"/>
              </p:ext>
            </p:extLst>
          </p:nvPr>
        </p:nvGraphicFramePr>
        <p:xfrm>
          <a:off x="2514600" y="1676404"/>
          <a:ext cx="3810000" cy="403859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304149759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99251950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891813919"/>
                    </a:ext>
                  </a:extLst>
                </a:gridCol>
              </a:tblGrid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Year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Davis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Weber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4757633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4,601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3,580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164778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5,145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4,330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2219509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5,498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4,694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6350096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5,297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4,610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5004005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5,094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4,630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3021511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5,349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4,743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7666452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5,609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5,136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5112316"/>
                  </a:ext>
                </a:extLst>
              </a:tr>
              <a:tr h="373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4,767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4,369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2770296"/>
                  </a:ext>
                </a:extLst>
              </a:tr>
              <a:tr h="6762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2020-2021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-15.0%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-14.9%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8033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0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Does Utah Have a Housing Bubble?</a:t>
            </a:r>
          </a:p>
          <a:p>
            <a:pPr algn="ctr"/>
            <a:r>
              <a:rPr lang="en-US" sz="4000" b="1" dirty="0" smtClean="0"/>
              <a:t>Prices Increases by Housing Cycle</a:t>
            </a:r>
            <a:endParaRPr lang="en-US" sz="4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38501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 smtClean="0">
              <a:solidFill>
                <a:schemeClr val="bg1"/>
              </a:solidFill>
              <a:latin typeface="+mn-lt"/>
              <a:cs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6263924"/>
            <a:ext cx="2724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Gardner Policy Institute.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27669972"/>
              </p:ext>
            </p:extLst>
          </p:nvPr>
        </p:nvGraphicFramePr>
        <p:xfrm>
          <a:off x="1371600" y="1592597"/>
          <a:ext cx="5867400" cy="419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9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274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Myria pro"/>
                <a:cs typeface="Myriad Pro"/>
              </a:rPr>
              <a:t>Forecast 2022</a:t>
            </a:r>
            <a:endParaRPr lang="en-US" sz="4000" b="1" dirty="0">
              <a:solidFill>
                <a:schemeClr val="bg1"/>
              </a:solidFill>
              <a:latin typeface="Myria pro"/>
              <a:cs typeface="Myriad Pro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16077" y="1371600"/>
            <a:ext cx="7718323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Myria pro"/>
              </a:rPr>
              <a:t>Residential </a:t>
            </a:r>
            <a:r>
              <a:rPr lang="en-US" sz="2800" dirty="0" smtClean="0">
                <a:latin typeface="Myria pro"/>
              </a:rPr>
              <a:t>construction up to 36,000 units and $8 billion in value.</a:t>
            </a:r>
          </a:p>
          <a:p>
            <a:r>
              <a:rPr lang="en-US" sz="2800" dirty="0" smtClean="0">
                <a:latin typeface="Myria pro"/>
              </a:rPr>
              <a:t>Labor shortage persists – infrastructure construction will compete </a:t>
            </a:r>
            <a:r>
              <a:rPr lang="en-US" sz="2800" dirty="0" smtClean="0">
                <a:latin typeface="Myria pro"/>
              </a:rPr>
              <a:t>for</a:t>
            </a:r>
            <a:r>
              <a:rPr lang="en-US" sz="2800" dirty="0" smtClean="0">
                <a:latin typeface="Myria pro"/>
              </a:rPr>
              <a:t> </a:t>
            </a:r>
            <a:r>
              <a:rPr lang="en-US" sz="2800" dirty="0" smtClean="0">
                <a:latin typeface="Myria pro"/>
              </a:rPr>
              <a:t>labor</a:t>
            </a:r>
            <a:r>
              <a:rPr lang="en-US" sz="2800" dirty="0" smtClean="0">
                <a:latin typeface="Myria pro"/>
              </a:rPr>
              <a:t>.</a:t>
            </a:r>
          </a:p>
          <a:p>
            <a:r>
              <a:rPr lang="en-US" sz="2800" dirty="0" smtClean="0">
                <a:latin typeface="Myria pro"/>
              </a:rPr>
              <a:t>Real estate sales in Davis and Weber County steady with 2021, 4,700 and 4,400 homes respectively.</a:t>
            </a:r>
            <a:endParaRPr lang="en-US" sz="2800" dirty="0" smtClean="0">
              <a:latin typeface="Myria pro"/>
            </a:endParaRPr>
          </a:p>
          <a:p>
            <a:r>
              <a:rPr lang="en-US" sz="2800" dirty="0" smtClean="0">
                <a:latin typeface="Myria pro"/>
              </a:rPr>
              <a:t>Housing prices to increase by 10-12%, hopefully final year of double-digit increase.</a:t>
            </a:r>
          </a:p>
          <a:p>
            <a:r>
              <a:rPr lang="en-US" sz="2800" dirty="0" smtClean="0">
                <a:latin typeface="Myria pro"/>
              </a:rPr>
              <a:t>Another boom year for the Utah economy.</a:t>
            </a:r>
            <a:r>
              <a:rPr lang="en-US" sz="2800" dirty="0">
                <a:latin typeface="Myria pro"/>
              </a:rPr>
              <a:t/>
            </a:r>
            <a:br>
              <a:rPr lang="en-US" sz="2800" dirty="0">
                <a:latin typeface="Myria pro"/>
              </a:rPr>
            </a:br>
            <a:r>
              <a:rPr lang="en-US" sz="2800" dirty="0" smtClean="0">
                <a:latin typeface="Myria pr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83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Forecast of Economic Indicators, 2021-2023</a:t>
            </a: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6248400"/>
            <a:ext cx="33769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Governor’s Office of Planning and Budget. .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659607"/>
              </p:ext>
            </p:extLst>
          </p:nvPr>
        </p:nvGraphicFramePr>
        <p:xfrm>
          <a:off x="1066801" y="1981199"/>
          <a:ext cx="7086599" cy="39243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86679">
                  <a:extLst>
                    <a:ext uri="{9D8B030D-6E8A-4147-A177-3AD203B41FA5}">
                      <a16:colId xmlns:a16="http://schemas.microsoft.com/office/drawing/2014/main" val="2146036517"/>
                    </a:ext>
                  </a:extLst>
                </a:gridCol>
                <a:gridCol w="783320">
                  <a:extLst>
                    <a:ext uri="{9D8B030D-6E8A-4147-A177-3AD203B41FA5}">
                      <a16:colId xmlns:a16="http://schemas.microsoft.com/office/drawing/2014/main" val="1734174268"/>
                    </a:ext>
                  </a:extLst>
                </a:gridCol>
                <a:gridCol w="783320">
                  <a:extLst>
                    <a:ext uri="{9D8B030D-6E8A-4147-A177-3AD203B41FA5}">
                      <a16:colId xmlns:a16="http://schemas.microsoft.com/office/drawing/2014/main" val="732970214"/>
                    </a:ext>
                  </a:extLst>
                </a:gridCol>
                <a:gridCol w="783320">
                  <a:extLst>
                    <a:ext uri="{9D8B030D-6E8A-4147-A177-3AD203B41FA5}">
                      <a16:colId xmlns:a16="http://schemas.microsoft.com/office/drawing/2014/main" val="317721551"/>
                    </a:ext>
                  </a:extLst>
                </a:gridCol>
                <a:gridCol w="783320">
                  <a:extLst>
                    <a:ext uri="{9D8B030D-6E8A-4147-A177-3AD203B41FA5}">
                      <a16:colId xmlns:a16="http://schemas.microsoft.com/office/drawing/2014/main" val="2092851036"/>
                    </a:ext>
                  </a:extLst>
                </a:gridCol>
                <a:gridCol w="783320">
                  <a:extLst>
                    <a:ext uri="{9D8B030D-6E8A-4147-A177-3AD203B41FA5}">
                      <a16:colId xmlns:a16="http://schemas.microsoft.com/office/drawing/2014/main" val="2136370741"/>
                    </a:ext>
                  </a:extLst>
                </a:gridCol>
                <a:gridCol w="783320">
                  <a:extLst>
                    <a:ext uri="{9D8B030D-6E8A-4147-A177-3AD203B41FA5}">
                      <a16:colId xmlns:a16="http://schemas.microsoft.com/office/drawing/2014/main" val="2447385913"/>
                    </a:ext>
                  </a:extLst>
                </a:gridCol>
              </a:tblGrid>
              <a:tr h="4476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Numeric Change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Percent Change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74486"/>
                  </a:ext>
                </a:extLst>
              </a:tr>
              <a:tr h="447675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867732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Residential Permits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35,000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36,000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35,000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10.1%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</a:t>
                      </a:r>
                      <a:r>
                        <a:rPr lang="en-US" sz="2000" u="none" strike="noStrike" dirty="0" smtClean="0">
                          <a:effectLst/>
                        </a:rPr>
                        <a:t>2.8%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5671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Residential Value (billion)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$7.7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$8.0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$7.9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21.7%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</a:t>
                      </a:r>
                      <a:r>
                        <a:rPr lang="en-US" sz="2000" u="none" strike="noStrike" dirty="0" smtClean="0">
                          <a:effectLst/>
                        </a:rPr>
                        <a:t>1.6%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85872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Nonresidential Value (billion)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$2.7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$2.7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$2.4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7.7%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0.0%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</a:t>
                      </a:r>
                      <a:r>
                        <a:rPr lang="en-US" sz="2000" u="none" strike="noStrike" dirty="0" smtClean="0">
                          <a:effectLst/>
                        </a:rPr>
                        <a:t>11.1%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86643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Employment (000)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1,611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1,656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1,704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4.7%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680385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Unemployment Rate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---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---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---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15053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Migration (000)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25.4%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</a:t>
                      </a:r>
                      <a:r>
                        <a:rPr lang="en-US" sz="2000" u="none" strike="noStrike" dirty="0" smtClean="0">
                          <a:effectLst/>
                        </a:rPr>
                        <a:t>4.0%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69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6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0"/>
            <a:ext cx="8229600" cy="1518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latin typeface="+mn-lt"/>
                <a:cs typeface="Myriad Pro"/>
              </a:rPr>
              <a:t>The Infrastructure Years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+mn-lt"/>
                <a:cs typeface="Myriad Pro"/>
              </a:rPr>
              <a:t>Federal Government = $3.95 Billion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627694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16077" y="1253626"/>
            <a:ext cx="7718323" cy="43089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3600" dirty="0" smtClean="0"/>
              <a:t>$2.4 billion in highway aid.</a:t>
            </a:r>
          </a:p>
          <a:p>
            <a:r>
              <a:rPr lang="en-US" sz="3600" dirty="0" smtClean="0"/>
              <a:t>$225 million for bridge replacement</a:t>
            </a:r>
          </a:p>
          <a:p>
            <a:r>
              <a:rPr lang="en-US" sz="3600" dirty="0" smtClean="0"/>
              <a:t>$623 million for public transportation</a:t>
            </a:r>
          </a:p>
          <a:p>
            <a:r>
              <a:rPr lang="en-US" sz="3600" dirty="0" smtClean="0"/>
              <a:t>$181 million for airport development</a:t>
            </a:r>
          </a:p>
          <a:p>
            <a:r>
              <a:rPr lang="en-US" sz="3600" dirty="0" smtClean="0"/>
              <a:t>$500 million other (broadband, wildfires, </a:t>
            </a:r>
            <a:r>
              <a:rPr lang="en-US" sz="3600" dirty="0" err="1" smtClean="0"/>
              <a:t>etc</a:t>
            </a:r>
            <a:r>
              <a:rPr lang="en-US" sz="3600" dirty="0" smtClean="0"/>
              <a:t>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>
              <a:latin typeface="Myria pro"/>
            </a:endParaRPr>
          </a:p>
          <a:p>
            <a:r>
              <a:rPr lang="en-US" sz="2400" dirty="0" smtClean="0">
                <a:latin typeface="Myria pro"/>
              </a:rPr>
              <a:t>State Budget</a:t>
            </a:r>
          </a:p>
          <a:p>
            <a:endParaRPr lang="en-US" sz="2400" dirty="0">
              <a:latin typeface="Myria pro"/>
            </a:endParaRPr>
          </a:p>
          <a:p>
            <a:endParaRPr lang="en-US" sz="2400" dirty="0" smtClean="0">
              <a:latin typeface="Myria pro"/>
            </a:endParaRPr>
          </a:p>
          <a:p>
            <a:endParaRPr lang="en-US" sz="2400" dirty="0">
              <a:latin typeface="Myria pro"/>
            </a:endParaRPr>
          </a:p>
        </p:txBody>
      </p:sp>
    </p:spTree>
    <p:extLst>
      <p:ext uri="{BB962C8B-B14F-4D97-AF65-F5344CB8AC3E}">
        <p14:creationId xmlns:p14="http://schemas.microsoft.com/office/powerpoint/2010/main" val="5537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0"/>
            <a:ext cx="8229600" cy="1518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latin typeface="+mn-lt"/>
                <a:cs typeface="Myriad Pro"/>
              </a:rPr>
              <a:t>The Infrastructure Years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+mn-lt"/>
                <a:cs typeface="Myriad Pro"/>
              </a:rPr>
              <a:t>State Government – One Time $1.9 Billion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627694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16077" y="1253626"/>
            <a:ext cx="7718323" cy="43089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3600" dirty="0" smtClean="0"/>
              <a:t>$900 million from American Rescue Plan</a:t>
            </a:r>
            <a:endParaRPr lang="en-US" sz="3600" dirty="0"/>
          </a:p>
          <a:p>
            <a:r>
              <a:rPr lang="en-US" sz="3600" dirty="0" smtClean="0"/>
              <a:t>$980 million from economic bounce from federal assistance.</a:t>
            </a:r>
          </a:p>
          <a:p>
            <a:endParaRPr lang="en-US" sz="2400" dirty="0">
              <a:latin typeface="Myria pro"/>
            </a:endParaRPr>
          </a:p>
          <a:p>
            <a:endParaRPr lang="en-US" sz="2400" dirty="0">
              <a:latin typeface="Myria pro"/>
            </a:endParaRPr>
          </a:p>
          <a:p>
            <a:endParaRPr lang="en-US" sz="2400" dirty="0" smtClean="0">
              <a:latin typeface="Myria pro"/>
            </a:endParaRPr>
          </a:p>
          <a:p>
            <a:endParaRPr lang="en-US" sz="2400" dirty="0">
              <a:latin typeface="Myria pro"/>
            </a:endParaRPr>
          </a:p>
        </p:txBody>
      </p:sp>
    </p:spTree>
    <p:extLst>
      <p:ext uri="{BB962C8B-B14F-4D97-AF65-F5344CB8AC3E}">
        <p14:creationId xmlns:p14="http://schemas.microsoft.com/office/powerpoint/2010/main" val="25335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Value of Permit Authorized Construction in Utah </a:t>
            </a:r>
            <a:r>
              <a:rPr lang="en-US" sz="2200" b="1" dirty="0" smtClean="0">
                <a:solidFill>
                  <a:schemeClr val="bg1"/>
                </a:solidFill>
              </a:rPr>
              <a:t>(2021 $)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49359"/>
              </p:ext>
            </p:extLst>
          </p:nvPr>
        </p:nvGraphicFramePr>
        <p:xfrm>
          <a:off x="1752600" y="1692275"/>
          <a:ext cx="5943600" cy="425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21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+mn-lt"/>
                <a:cs typeface="Myriad Pro"/>
              </a:rPr>
              <a:t>Tracking New Households and Housing Units in Utah, 1970-2010</a:t>
            </a:r>
          </a:p>
        </p:txBody>
      </p:sp>
      <p:sp>
        <p:nvSpPr>
          <p:cNvPr id="5" name="Down Arrow 4"/>
          <p:cNvSpPr/>
          <p:nvPr/>
        </p:nvSpPr>
        <p:spPr>
          <a:xfrm>
            <a:off x="3886200" y="28956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87627"/>
              </p:ext>
            </p:extLst>
          </p:nvPr>
        </p:nvGraphicFramePr>
        <p:xfrm>
          <a:off x="1371601" y="1752598"/>
          <a:ext cx="5943600" cy="373379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859491">
                  <a:extLst>
                    <a:ext uri="{9D8B030D-6E8A-4147-A177-3AD203B41FA5}">
                      <a16:colId xmlns:a16="http://schemas.microsoft.com/office/drawing/2014/main" val="1567485558"/>
                    </a:ext>
                  </a:extLst>
                </a:gridCol>
                <a:gridCol w="1281953">
                  <a:extLst>
                    <a:ext uri="{9D8B030D-6E8A-4147-A177-3AD203B41FA5}">
                      <a16:colId xmlns:a16="http://schemas.microsoft.com/office/drawing/2014/main" val="318366870"/>
                    </a:ext>
                  </a:extLst>
                </a:gridCol>
                <a:gridCol w="1521833">
                  <a:extLst>
                    <a:ext uri="{9D8B030D-6E8A-4147-A177-3AD203B41FA5}">
                      <a16:colId xmlns:a16="http://schemas.microsoft.com/office/drawing/2014/main" val="1212424235"/>
                    </a:ext>
                  </a:extLst>
                </a:gridCol>
                <a:gridCol w="2280323">
                  <a:extLst>
                    <a:ext uri="{9D8B030D-6E8A-4147-A177-3AD203B41FA5}">
                      <a16:colId xmlns:a16="http://schemas.microsoft.com/office/drawing/2014/main" val="4077768693"/>
                    </a:ext>
                  </a:extLst>
                </a:gridCol>
              </a:tblGrid>
              <a:tr h="1224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Decade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in Households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in Housing Units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in Housing Units Compared to Increase in Households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8181750"/>
                  </a:ext>
                </a:extLst>
              </a:tr>
              <a:tr h="418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1970s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150,669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174,241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Higher by 15.6%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10584351"/>
                  </a:ext>
                </a:extLst>
              </a:tr>
              <a:tr h="418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1980s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88,670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108,382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Higher by 22.2%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30374059"/>
                  </a:ext>
                </a:extLst>
              </a:tr>
              <a:tr h="418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1990s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164,008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170,206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Higher by 3.8%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71309181"/>
                  </a:ext>
                </a:extLst>
              </a:tr>
              <a:tr h="418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2000s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176,411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213,227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Higher by 20.9%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55048483"/>
                  </a:ext>
                </a:extLst>
              </a:tr>
              <a:tr h="418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579,758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666,056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Higher by 14.9%</a:t>
                      </a:r>
                      <a:endParaRPr lang="en-US" sz="180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73754877"/>
                  </a:ext>
                </a:extLst>
              </a:tr>
              <a:tr h="41827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Source: U.S. Census Bureau</a:t>
                      </a:r>
                      <a:endParaRPr lang="en-US" sz="1800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9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7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cs typeface="Myriad Pro"/>
              </a:rPr>
              <a:t>Utah’s Housing Shortage: Annual </a:t>
            </a:r>
            <a:r>
              <a:rPr lang="en-US" sz="2800" b="1" dirty="0">
                <a:solidFill>
                  <a:schemeClr val="bg1"/>
                </a:solidFill>
                <a:cs typeface="Myriad Pro"/>
              </a:rPr>
              <a:t>Additional Households Compared to </a:t>
            </a:r>
            <a:r>
              <a:rPr lang="en-US" sz="2800" b="1" dirty="0" smtClean="0">
                <a:solidFill>
                  <a:schemeClr val="bg1"/>
                </a:solidFill>
                <a:cs typeface="Myriad Pro"/>
              </a:rPr>
              <a:t>Additional </a:t>
            </a:r>
            <a:r>
              <a:rPr lang="en-US" sz="2800" b="1" dirty="0">
                <a:solidFill>
                  <a:schemeClr val="bg1"/>
                </a:solidFill>
                <a:cs typeface="Myriad Pro"/>
              </a:rPr>
              <a:t>Housing Units, Utah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+mn-lt"/>
                <a:cs typeface="Myriad Pro"/>
              </a:rPr>
              <a:t> </a:t>
            </a:r>
          </a:p>
        </p:txBody>
      </p:sp>
      <p:sp>
        <p:nvSpPr>
          <p:cNvPr id="5" name="Down Arrow 4"/>
          <p:cNvSpPr/>
          <p:nvPr/>
        </p:nvSpPr>
        <p:spPr>
          <a:xfrm>
            <a:off x="3886200" y="28956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125"/>
              </p:ext>
            </p:extLst>
          </p:nvPr>
        </p:nvGraphicFramePr>
        <p:xfrm>
          <a:off x="2362200" y="1558168"/>
          <a:ext cx="4038600" cy="498944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164281">
                  <a:extLst>
                    <a:ext uri="{9D8B030D-6E8A-4147-A177-3AD203B41FA5}">
                      <a16:colId xmlns:a16="http://schemas.microsoft.com/office/drawing/2014/main" val="1654646123"/>
                    </a:ext>
                  </a:extLst>
                </a:gridCol>
                <a:gridCol w="2874319">
                  <a:extLst>
                    <a:ext uri="{9D8B030D-6E8A-4147-A177-3AD203B41FA5}">
                      <a16:colId xmlns:a16="http://schemas.microsoft.com/office/drawing/2014/main" val="315163174"/>
                    </a:ext>
                  </a:extLst>
                </a:gridCol>
              </a:tblGrid>
              <a:tr h="811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Additional Households Compared to Additional Housing Units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76451825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+15,381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5293472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2011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+13,530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37361539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2012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+9,079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1714389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2013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+2,622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40317207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+1,400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5797722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+6,857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2457402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2016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+4,362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935671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2017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+2,998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3862568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2018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–1,106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2567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2019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–3,149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95584479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2020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–7,485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0954791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+44,489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4267085"/>
                  </a:ext>
                </a:extLst>
              </a:tr>
              <a:tr h="42927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Source: </a:t>
                      </a:r>
                      <a:r>
                        <a:rPr lang="en-US" sz="1800" dirty="0" err="1">
                          <a:effectLst/>
                        </a:rPr>
                        <a:t>Kem</a:t>
                      </a:r>
                      <a:r>
                        <a:rPr lang="en-US" sz="1800" dirty="0">
                          <a:effectLst/>
                        </a:rPr>
                        <a:t> C. Gardner Policy Institute, University of Utah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21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4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7581"/>
            <a:ext cx="8229600" cy="138501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latin typeface="Myriad Pro" panose="020B0503030403020204" pitchFamily="34" charset="0"/>
                <a:cs typeface="Myriad Pro"/>
              </a:rPr>
              <a:t>Other Market Indicators of Utah’s Housing Shortage: Points of Entry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6077" y="1825625"/>
            <a:ext cx="7718323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sz="2800" dirty="0" smtClean="0">
                <a:latin typeface="Myria pro"/>
              </a:rPr>
              <a:t>New </a:t>
            </a:r>
            <a:r>
              <a:rPr lang="en-US" sz="2800" dirty="0">
                <a:latin typeface="Myria pro"/>
              </a:rPr>
              <a:t>home market – high rates building and demand.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latin typeface="Myria pro"/>
              </a:rPr>
              <a:t> Existing home market – prices increases, sales, and days on market indicate shortage.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latin typeface="Myria pro"/>
              </a:rPr>
              <a:t>Rental market – vacancy rates remain low.  Some submarkets softening.</a:t>
            </a:r>
          </a:p>
          <a:p>
            <a:endParaRPr lang="en-US" sz="2800" dirty="0" smtClean="0">
              <a:latin typeface="Myria pro"/>
            </a:endParaRPr>
          </a:p>
        </p:txBody>
      </p:sp>
    </p:spTree>
    <p:extLst>
      <p:ext uri="{BB962C8B-B14F-4D97-AF65-F5344CB8AC3E}">
        <p14:creationId xmlns:p14="http://schemas.microsoft.com/office/powerpoint/2010/main" val="13347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28805</TotalTime>
  <Words>1089</Words>
  <Application>Microsoft Office PowerPoint</Application>
  <PresentationFormat>On-screen Show (4:3)</PresentationFormat>
  <Paragraphs>355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Garamond</vt:lpstr>
      <vt:lpstr>Myria pro</vt:lpstr>
      <vt:lpstr>Myriad Pro</vt:lpstr>
      <vt:lpstr>Times New Roman</vt:lpstr>
      <vt:lpstr>Verdana</vt:lpstr>
      <vt:lpstr>Wingdings</vt:lpstr>
      <vt:lpstr>Office Theme</vt:lpstr>
      <vt:lpstr>PowerPoint Presentation</vt:lpstr>
      <vt:lpstr>Why Is Utah a High Growth State</vt:lpstr>
      <vt:lpstr>PowerPoint Presentation</vt:lpstr>
      <vt:lpstr>PowerPoint Presentation</vt:lpstr>
      <vt:lpstr>PowerPoint Presentation</vt:lpstr>
      <vt:lpstr>Value of Permit Authorized Construction in Utah (2021 $)</vt:lpstr>
      <vt:lpstr>PowerPoint Presentation</vt:lpstr>
      <vt:lpstr>PowerPoint Presentation</vt:lpstr>
      <vt:lpstr>PowerPoint Presentation</vt:lpstr>
      <vt:lpstr>Residential Building Permits in Utah</vt:lpstr>
      <vt:lpstr>Residential Building Permits in Utah by Type of Unit</vt:lpstr>
      <vt:lpstr>Days on Market for Home Sales, Utah</vt:lpstr>
      <vt:lpstr>PowerPoint Presentation</vt:lpstr>
      <vt:lpstr>PowerPoint Presentation</vt:lpstr>
      <vt:lpstr>PowerPoint Presentation</vt:lpstr>
      <vt:lpstr>Utah Is Prone to Rapid Acceleration of Housing Prices, (quarterly year over percent change)</vt:lpstr>
      <vt:lpstr>PowerPoint Presentation</vt:lpstr>
      <vt:lpstr>PowerPoint Presentation</vt:lpstr>
      <vt:lpstr>Higher Housing Prices = Windfall of Wealth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David Eccles School of Bsuiness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James Wood</cp:lastModifiedBy>
  <cp:revision>150</cp:revision>
  <cp:lastPrinted>2018-01-10T17:48:32Z</cp:lastPrinted>
  <dcterms:created xsi:type="dcterms:W3CDTF">2016-12-15T20:36:45Z</dcterms:created>
  <dcterms:modified xsi:type="dcterms:W3CDTF">2022-01-12T02:16:29Z</dcterms:modified>
</cp:coreProperties>
</file>